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Open Sauce" panose="020B0604020202020204" charset="0"/>
      <p:regular r:id="rId14"/>
    </p:embeddedFont>
    <p:embeddedFont>
      <p:font typeface="Open Sauce Bold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5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2.png"/><Relationship Id="rId5" Type="http://schemas.openxmlformats.org/officeDocument/2006/relationships/image" Target="../media/image5.sv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8.png"/><Relationship Id="rId5" Type="http://schemas.openxmlformats.org/officeDocument/2006/relationships/image" Target="../media/image5.svg"/><Relationship Id="rId10" Type="http://schemas.openxmlformats.org/officeDocument/2006/relationships/image" Target="../media/image15.png"/><Relationship Id="rId4" Type="http://schemas.openxmlformats.org/officeDocument/2006/relationships/image" Target="../media/image4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8.png"/><Relationship Id="rId5" Type="http://schemas.openxmlformats.org/officeDocument/2006/relationships/image" Target="../media/image17.svg"/><Relationship Id="rId10" Type="http://schemas.openxmlformats.org/officeDocument/2006/relationships/image" Target="../media/image8.png"/><Relationship Id="rId4" Type="http://schemas.openxmlformats.org/officeDocument/2006/relationships/image" Target="../media/image16.png"/><Relationship Id="rId9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4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12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22.png"/><Relationship Id="rId5" Type="http://schemas.openxmlformats.org/officeDocument/2006/relationships/image" Target="../media/image20.svg"/><Relationship Id="rId10" Type="http://schemas.openxmlformats.org/officeDocument/2006/relationships/image" Target="../media/image21.png"/><Relationship Id="rId4" Type="http://schemas.openxmlformats.org/officeDocument/2006/relationships/image" Target="../media/image19.png"/><Relationship Id="rId9" Type="http://schemas.openxmlformats.org/officeDocument/2006/relationships/image" Target="../media/image7.svg"/><Relationship Id="rId1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5.svg"/><Relationship Id="rId3" Type="http://schemas.openxmlformats.org/officeDocument/2006/relationships/image" Target="../media/image3.svg"/><Relationship Id="rId7" Type="http://schemas.openxmlformats.org/officeDocument/2006/relationships/image" Target="../media/image28.png"/><Relationship Id="rId12" Type="http://schemas.openxmlformats.org/officeDocument/2006/relationships/image" Target="../media/image4.png"/><Relationship Id="rId2" Type="http://schemas.openxmlformats.org/officeDocument/2006/relationships/image" Target="../media/image2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11" Type="http://schemas.openxmlformats.org/officeDocument/2006/relationships/hyperlink" Target="mailto:Contactenos@obricom-ypk.com" TargetMode="External"/><Relationship Id="rId5" Type="http://schemas.openxmlformats.org/officeDocument/2006/relationships/image" Target="../media/image26.png"/><Relationship Id="rId15" Type="http://schemas.openxmlformats.org/officeDocument/2006/relationships/image" Target="../media/image7.svg"/><Relationship Id="rId10" Type="http://schemas.openxmlformats.org/officeDocument/2006/relationships/image" Target="../media/image31.sv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96357" y="7247014"/>
            <a:ext cx="8728857" cy="2240303"/>
            <a:chOff x="0" y="0"/>
            <a:chExt cx="2298958" cy="5900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8958" cy="590039"/>
            </a:xfrm>
            <a:custGeom>
              <a:avLst/>
              <a:gdLst/>
              <a:ahLst/>
              <a:cxnLst/>
              <a:rect l="l" t="t" r="r" b="b"/>
              <a:pathLst>
                <a:path w="2298958" h="590039">
                  <a:moveTo>
                    <a:pt x="19513" y="0"/>
                  </a:moveTo>
                  <a:lnTo>
                    <a:pt x="2279446" y="0"/>
                  </a:lnTo>
                  <a:cubicBezTo>
                    <a:pt x="2284621" y="0"/>
                    <a:pt x="2289584" y="2056"/>
                    <a:pt x="2293243" y="5715"/>
                  </a:cubicBezTo>
                  <a:cubicBezTo>
                    <a:pt x="2296902" y="9374"/>
                    <a:pt x="2298958" y="14337"/>
                    <a:pt x="2298958" y="19513"/>
                  </a:cubicBezTo>
                  <a:lnTo>
                    <a:pt x="2298958" y="570526"/>
                  </a:lnTo>
                  <a:cubicBezTo>
                    <a:pt x="2298958" y="575701"/>
                    <a:pt x="2296902" y="580664"/>
                    <a:pt x="2293243" y="584323"/>
                  </a:cubicBezTo>
                  <a:cubicBezTo>
                    <a:pt x="2289584" y="587983"/>
                    <a:pt x="2284621" y="590039"/>
                    <a:pt x="2279446" y="590039"/>
                  </a:cubicBezTo>
                  <a:lnTo>
                    <a:pt x="19513" y="590039"/>
                  </a:lnTo>
                  <a:cubicBezTo>
                    <a:pt x="8736" y="590039"/>
                    <a:pt x="0" y="581303"/>
                    <a:pt x="0" y="570526"/>
                  </a:cubicBezTo>
                  <a:lnTo>
                    <a:pt x="0" y="19513"/>
                  </a:lnTo>
                  <a:cubicBezTo>
                    <a:pt x="0" y="14337"/>
                    <a:pt x="2056" y="9374"/>
                    <a:pt x="5715" y="5715"/>
                  </a:cubicBezTo>
                  <a:cubicBezTo>
                    <a:pt x="9374" y="2056"/>
                    <a:pt x="14337" y="0"/>
                    <a:pt x="19513" y="0"/>
                  </a:cubicBezTo>
                  <a:close/>
                </a:path>
              </a:pathLst>
            </a:custGeom>
            <a:solidFill>
              <a:srgbClr val="1CD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298958" cy="6281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224499" y="0"/>
            <a:ext cx="6858000" cy="10287000"/>
            <a:chOff x="0" y="0"/>
            <a:chExt cx="6350000" cy="9525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2"/>
              <a:stretch>
                <a:fillRect l="-531" r="-531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17645944" y="-1278586"/>
            <a:ext cx="3352813" cy="12844173"/>
            <a:chOff x="0" y="0"/>
            <a:chExt cx="883046" cy="338282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83046" cy="3382827"/>
            </a:xfrm>
            <a:custGeom>
              <a:avLst/>
              <a:gdLst/>
              <a:ahLst/>
              <a:cxnLst/>
              <a:rect l="l" t="t" r="r" b="b"/>
              <a:pathLst>
                <a:path w="883046" h="3382827">
                  <a:moveTo>
                    <a:pt x="117763" y="0"/>
                  </a:moveTo>
                  <a:lnTo>
                    <a:pt x="765282" y="0"/>
                  </a:lnTo>
                  <a:cubicBezTo>
                    <a:pt x="830321" y="0"/>
                    <a:pt x="883046" y="52724"/>
                    <a:pt x="883046" y="117763"/>
                  </a:cubicBezTo>
                  <a:lnTo>
                    <a:pt x="883046" y="3265064"/>
                  </a:lnTo>
                  <a:cubicBezTo>
                    <a:pt x="883046" y="3296297"/>
                    <a:pt x="870638" y="3326250"/>
                    <a:pt x="848554" y="3348335"/>
                  </a:cubicBezTo>
                  <a:cubicBezTo>
                    <a:pt x="826469" y="3370420"/>
                    <a:pt x="796515" y="3382827"/>
                    <a:pt x="765282" y="3382827"/>
                  </a:cubicBezTo>
                  <a:lnTo>
                    <a:pt x="117763" y="3382827"/>
                  </a:lnTo>
                  <a:cubicBezTo>
                    <a:pt x="52724" y="3382827"/>
                    <a:pt x="0" y="3330103"/>
                    <a:pt x="0" y="3265064"/>
                  </a:cubicBezTo>
                  <a:lnTo>
                    <a:pt x="0" y="117763"/>
                  </a:lnTo>
                  <a:cubicBezTo>
                    <a:pt x="0" y="52724"/>
                    <a:pt x="52724" y="0"/>
                    <a:pt x="117763" y="0"/>
                  </a:cubicBezTo>
                  <a:close/>
                </a:path>
              </a:pathLst>
            </a:custGeom>
            <a:solidFill>
              <a:srgbClr val="3972F0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83046" cy="34209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28700" y="1034117"/>
            <a:ext cx="441626" cy="463538"/>
          </a:xfrm>
          <a:custGeom>
            <a:avLst/>
            <a:gdLst/>
            <a:ahLst/>
            <a:cxnLst/>
            <a:rect l="l" t="t" r="r" b="b"/>
            <a:pathLst>
              <a:path w="441626" h="463538">
                <a:moveTo>
                  <a:pt x="0" y="0"/>
                </a:moveTo>
                <a:lnTo>
                  <a:pt x="441626" y="0"/>
                </a:lnTo>
                <a:lnTo>
                  <a:pt x="441626" y="463539"/>
                </a:lnTo>
                <a:lnTo>
                  <a:pt x="0" y="4635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8235148" y="3083180"/>
            <a:ext cx="2138034" cy="213803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628650" cap="sq">
              <a:gradFill>
                <a:gsLst>
                  <a:gs pos="0">
                    <a:srgbClr val="3972F0">
                      <a:alpha val="100000"/>
                    </a:srgbClr>
                  </a:gs>
                  <a:gs pos="100000">
                    <a:srgbClr val="1CDAF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8700" y="2235639"/>
            <a:ext cx="7171271" cy="3649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2"/>
              </a:lnSpc>
            </a:pPr>
            <a:r>
              <a:rPr lang="en-US" sz="5201" b="1" spc="-364">
                <a:solidFill>
                  <a:srgbClr val="3972F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SISTEMA SCADA (SUPERVISORY CONTROL AND DATA ACQUISITION) </a:t>
            </a:r>
          </a:p>
        </p:txBody>
      </p:sp>
      <p:sp>
        <p:nvSpPr>
          <p:cNvPr id="15" name="Freeform 15"/>
          <p:cNvSpPr/>
          <p:nvPr/>
        </p:nvSpPr>
        <p:spPr>
          <a:xfrm>
            <a:off x="-296541" y="8571620"/>
            <a:ext cx="1766866" cy="969568"/>
          </a:xfrm>
          <a:custGeom>
            <a:avLst/>
            <a:gdLst/>
            <a:ahLst/>
            <a:cxnLst/>
            <a:rect l="l" t="t" r="r" b="b"/>
            <a:pathLst>
              <a:path w="1766866" h="969568">
                <a:moveTo>
                  <a:pt x="0" y="0"/>
                </a:moveTo>
                <a:lnTo>
                  <a:pt x="1766867" y="0"/>
                </a:lnTo>
                <a:lnTo>
                  <a:pt x="1766867" y="969568"/>
                </a:lnTo>
                <a:lnTo>
                  <a:pt x="0" y="9695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8915331" y="1034117"/>
            <a:ext cx="1766866" cy="969568"/>
          </a:xfrm>
          <a:custGeom>
            <a:avLst/>
            <a:gdLst/>
            <a:ahLst/>
            <a:cxnLst/>
            <a:rect l="l" t="t" r="r" b="b"/>
            <a:pathLst>
              <a:path w="1766866" h="969568">
                <a:moveTo>
                  <a:pt x="0" y="0"/>
                </a:moveTo>
                <a:lnTo>
                  <a:pt x="1766866" y="0"/>
                </a:lnTo>
                <a:lnTo>
                  <a:pt x="1766866" y="969568"/>
                </a:lnTo>
                <a:lnTo>
                  <a:pt x="0" y="9695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-1086669" y="6262692"/>
            <a:ext cx="1673561" cy="1673561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972F0">
                    <a:alpha val="100000"/>
                  </a:srgbClr>
                </a:gs>
                <a:gs pos="100000">
                  <a:srgbClr val="1CDA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955556" y="9608854"/>
            <a:ext cx="2843208" cy="2843208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972F0">
                    <a:alpha val="100000"/>
                  </a:srgbClr>
                </a:gs>
                <a:gs pos="100000">
                  <a:srgbClr val="1CDA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 rot="2599173">
            <a:off x="6050426" y="1075843"/>
            <a:ext cx="565249" cy="521089"/>
          </a:xfrm>
          <a:custGeom>
            <a:avLst/>
            <a:gdLst/>
            <a:ahLst/>
            <a:cxnLst/>
            <a:rect l="l" t="t" r="r" b="b"/>
            <a:pathLst>
              <a:path w="565249" h="521089">
                <a:moveTo>
                  <a:pt x="0" y="0"/>
                </a:moveTo>
                <a:lnTo>
                  <a:pt x="565250" y="0"/>
                </a:lnTo>
                <a:lnTo>
                  <a:pt x="565250" y="521089"/>
                </a:lnTo>
                <a:lnTo>
                  <a:pt x="0" y="52108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31484" t="-39236" r="-39297" b="-46019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741444" y="425148"/>
            <a:ext cx="3780892" cy="1681476"/>
          </a:xfrm>
          <a:custGeom>
            <a:avLst/>
            <a:gdLst/>
            <a:ahLst/>
            <a:cxnLst/>
            <a:rect l="l" t="t" r="r" b="b"/>
            <a:pathLst>
              <a:path w="3780892" h="1681476">
                <a:moveTo>
                  <a:pt x="0" y="0"/>
                </a:moveTo>
                <a:lnTo>
                  <a:pt x="3780892" y="0"/>
                </a:lnTo>
                <a:lnTo>
                  <a:pt x="3780892" y="1681477"/>
                </a:lnTo>
                <a:lnTo>
                  <a:pt x="0" y="168147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645944" y="-1278586"/>
            <a:ext cx="3352813" cy="12844173"/>
            <a:chOff x="0" y="0"/>
            <a:chExt cx="883046" cy="33828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83046" cy="3382827"/>
            </a:xfrm>
            <a:custGeom>
              <a:avLst/>
              <a:gdLst/>
              <a:ahLst/>
              <a:cxnLst/>
              <a:rect l="l" t="t" r="r" b="b"/>
              <a:pathLst>
                <a:path w="883046" h="3382827">
                  <a:moveTo>
                    <a:pt x="117763" y="0"/>
                  </a:moveTo>
                  <a:lnTo>
                    <a:pt x="765282" y="0"/>
                  </a:lnTo>
                  <a:cubicBezTo>
                    <a:pt x="830321" y="0"/>
                    <a:pt x="883046" y="52724"/>
                    <a:pt x="883046" y="117763"/>
                  </a:cubicBezTo>
                  <a:lnTo>
                    <a:pt x="883046" y="3265064"/>
                  </a:lnTo>
                  <a:cubicBezTo>
                    <a:pt x="883046" y="3296297"/>
                    <a:pt x="870638" y="3326250"/>
                    <a:pt x="848554" y="3348335"/>
                  </a:cubicBezTo>
                  <a:cubicBezTo>
                    <a:pt x="826469" y="3370420"/>
                    <a:pt x="796515" y="3382827"/>
                    <a:pt x="765282" y="3382827"/>
                  </a:cubicBezTo>
                  <a:lnTo>
                    <a:pt x="117763" y="3382827"/>
                  </a:lnTo>
                  <a:cubicBezTo>
                    <a:pt x="52724" y="3382827"/>
                    <a:pt x="0" y="3330103"/>
                    <a:pt x="0" y="3265064"/>
                  </a:cubicBezTo>
                  <a:lnTo>
                    <a:pt x="0" y="117763"/>
                  </a:lnTo>
                  <a:cubicBezTo>
                    <a:pt x="0" y="52724"/>
                    <a:pt x="52724" y="0"/>
                    <a:pt x="117763" y="0"/>
                  </a:cubicBezTo>
                  <a:close/>
                </a:path>
              </a:pathLst>
            </a:custGeom>
            <a:solidFill>
              <a:srgbClr val="3972F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83046" cy="34209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28700" y="1034117"/>
            <a:ext cx="441626" cy="463538"/>
          </a:xfrm>
          <a:custGeom>
            <a:avLst/>
            <a:gdLst/>
            <a:ahLst/>
            <a:cxnLst/>
            <a:rect l="l" t="t" r="r" b="b"/>
            <a:pathLst>
              <a:path w="441626" h="463538">
                <a:moveTo>
                  <a:pt x="0" y="0"/>
                </a:moveTo>
                <a:lnTo>
                  <a:pt x="441626" y="0"/>
                </a:lnTo>
                <a:lnTo>
                  <a:pt x="441626" y="463539"/>
                </a:lnTo>
                <a:lnTo>
                  <a:pt x="0" y="4635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8235148" y="3083180"/>
            <a:ext cx="2138034" cy="2138034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628650" cap="sq">
              <a:gradFill>
                <a:gsLst>
                  <a:gs pos="0">
                    <a:srgbClr val="3972F0">
                      <a:alpha val="100000"/>
                    </a:srgbClr>
                  </a:gs>
                  <a:gs pos="100000">
                    <a:srgbClr val="1CDAF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72980" y="4359931"/>
            <a:ext cx="8271020" cy="3016428"/>
            <a:chOff x="0" y="0"/>
            <a:chExt cx="2178376" cy="79445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78376" cy="794450"/>
            </a:xfrm>
            <a:custGeom>
              <a:avLst/>
              <a:gdLst/>
              <a:ahLst/>
              <a:cxnLst/>
              <a:rect l="l" t="t" r="r" b="b"/>
              <a:pathLst>
                <a:path w="2178376" h="794450">
                  <a:moveTo>
                    <a:pt x="20593" y="0"/>
                  </a:moveTo>
                  <a:lnTo>
                    <a:pt x="2157783" y="0"/>
                  </a:lnTo>
                  <a:cubicBezTo>
                    <a:pt x="2169156" y="0"/>
                    <a:pt x="2178376" y="9220"/>
                    <a:pt x="2178376" y="20593"/>
                  </a:cubicBezTo>
                  <a:lnTo>
                    <a:pt x="2178376" y="773857"/>
                  </a:lnTo>
                  <a:cubicBezTo>
                    <a:pt x="2178376" y="785230"/>
                    <a:pt x="2169156" y="794450"/>
                    <a:pt x="2157783" y="794450"/>
                  </a:cubicBezTo>
                  <a:lnTo>
                    <a:pt x="20593" y="794450"/>
                  </a:lnTo>
                  <a:cubicBezTo>
                    <a:pt x="9220" y="794450"/>
                    <a:pt x="0" y="785230"/>
                    <a:pt x="0" y="773857"/>
                  </a:cubicBezTo>
                  <a:lnTo>
                    <a:pt x="0" y="20593"/>
                  </a:lnTo>
                  <a:cubicBezTo>
                    <a:pt x="0" y="9220"/>
                    <a:pt x="9220" y="0"/>
                    <a:pt x="20593" y="0"/>
                  </a:cubicBezTo>
                  <a:close/>
                </a:path>
              </a:pathLst>
            </a:custGeom>
            <a:solidFill>
              <a:srgbClr val="1CDA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178376" cy="832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872980" y="2343216"/>
            <a:ext cx="7804111" cy="1588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42"/>
              </a:lnSpc>
            </a:pPr>
            <a:r>
              <a:rPr lang="en-US" sz="4601" b="1" spc="-322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Sistema SCADA (Supervisory Control and Data Acquisition)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47303" y="4906786"/>
            <a:ext cx="7301971" cy="2192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18"/>
              </a:lnSpc>
            </a:pPr>
            <a:r>
              <a:rPr lang="en-US" sz="179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es una plataforma de supervisión, control y adquisición de datos que permite monitorear y gestionar procesos industriales en tiempo real. Mediante una interfaz gráfica, el operador puede visualizar el estado de los equipos, controlar dispositivos, registrar variables de proceso, gestionar alarmas y analizar información histórica para garantizar una operación segura, eficiente y confiable.</a:t>
            </a:r>
          </a:p>
        </p:txBody>
      </p:sp>
      <p:sp>
        <p:nvSpPr>
          <p:cNvPr id="14" name="Freeform 14"/>
          <p:cNvSpPr/>
          <p:nvPr/>
        </p:nvSpPr>
        <p:spPr>
          <a:xfrm>
            <a:off x="-296541" y="8571620"/>
            <a:ext cx="1766866" cy="969568"/>
          </a:xfrm>
          <a:custGeom>
            <a:avLst/>
            <a:gdLst/>
            <a:ahLst/>
            <a:cxnLst/>
            <a:rect l="l" t="t" r="r" b="b"/>
            <a:pathLst>
              <a:path w="1766866" h="969568">
                <a:moveTo>
                  <a:pt x="0" y="0"/>
                </a:moveTo>
                <a:lnTo>
                  <a:pt x="1766867" y="0"/>
                </a:lnTo>
                <a:lnTo>
                  <a:pt x="1766867" y="969568"/>
                </a:lnTo>
                <a:lnTo>
                  <a:pt x="0" y="9695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8915331" y="1034117"/>
            <a:ext cx="1766866" cy="969568"/>
          </a:xfrm>
          <a:custGeom>
            <a:avLst/>
            <a:gdLst/>
            <a:ahLst/>
            <a:cxnLst/>
            <a:rect l="l" t="t" r="r" b="b"/>
            <a:pathLst>
              <a:path w="1766866" h="969568">
                <a:moveTo>
                  <a:pt x="0" y="0"/>
                </a:moveTo>
                <a:lnTo>
                  <a:pt x="1766866" y="0"/>
                </a:lnTo>
                <a:lnTo>
                  <a:pt x="1766866" y="969568"/>
                </a:lnTo>
                <a:lnTo>
                  <a:pt x="0" y="9695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-1086669" y="6262692"/>
            <a:ext cx="1673561" cy="1673561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972F0">
                    <a:alpha val="100000"/>
                  </a:srgbClr>
                </a:gs>
                <a:gs pos="100000">
                  <a:srgbClr val="1CDA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955556" y="9608854"/>
            <a:ext cx="2843208" cy="2843208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972F0">
                    <a:alpha val="100000"/>
                  </a:srgbClr>
                </a:gs>
                <a:gs pos="100000">
                  <a:srgbClr val="1CDA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1741444" y="425148"/>
            <a:ext cx="3780892" cy="1681476"/>
          </a:xfrm>
          <a:custGeom>
            <a:avLst/>
            <a:gdLst/>
            <a:ahLst/>
            <a:cxnLst/>
            <a:rect l="l" t="t" r="r" b="b"/>
            <a:pathLst>
              <a:path w="3780892" h="1681476">
                <a:moveTo>
                  <a:pt x="0" y="0"/>
                </a:moveTo>
                <a:lnTo>
                  <a:pt x="3780892" y="0"/>
                </a:lnTo>
                <a:lnTo>
                  <a:pt x="3780892" y="1681477"/>
                </a:lnTo>
                <a:lnTo>
                  <a:pt x="0" y="16814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9144000" y="2297059"/>
            <a:ext cx="9078316" cy="4802413"/>
          </a:xfrm>
          <a:custGeom>
            <a:avLst/>
            <a:gdLst/>
            <a:ahLst/>
            <a:cxnLst/>
            <a:rect l="l" t="t" r="r" b="b"/>
            <a:pathLst>
              <a:path w="9078316" h="4802413">
                <a:moveTo>
                  <a:pt x="0" y="0"/>
                </a:moveTo>
                <a:lnTo>
                  <a:pt x="9078316" y="0"/>
                </a:lnTo>
                <a:lnTo>
                  <a:pt x="9078316" y="4802413"/>
                </a:lnTo>
                <a:lnTo>
                  <a:pt x="0" y="480241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6160318" y="9317432"/>
            <a:ext cx="1766866" cy="969568"/>
          </a:xfrm>
          <a:custGeom>
            <a:avLst/>
            <a:gdLst/>
            <a:ahLst/>
            <a:cxnLst/>
            <a:rect l="l" t="t" r="r" b="b"/>
            <a:pathLst>
              <a:path w="1766866" h="969568">
                <a:moveTo>
                  <a:pt x="0" y="0"/>
                </a:moveTo>
                <a:lnTo>
                  <a:pt x="1766866" y="0"/>
                </a:lnTo>
                <a:lnTo>
                  <a:pt x="1766866" y="969568"/>
                </a:lnTo>
                <a:lnTo>
                  <a:pt x="0" y="9695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86892" y="3447391"/>
            <a:ext cx="8728857" cy="4079122"/>
            <a:chOff x="0" y="0"/>
            <a:chExt cx="2298958" cy="10743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8958" cy="1074337"/>
            </a:xfrm>
            <a:custGeom>
              <a:avLst/>
              <a:gdLst/>
              <a:ahLst/>
              <a:cxnLst/>
              <a:rect l="l" t="t" r="r" b="b"/>
              <a:pathLst>
                <a:path w="2298958" h="1074337">
                  <a:moveTo>
                    <a:pt x="19513" y="0"/>
                  </a:moveTo>
                  <a:lnTo>
                    <a:pt x="2279446" y="0"/>
                  </a:lnTo>
                  <a:cubicBezTo>
                    <a:pt x="2284621" y="0"/>
                    <a:pt x="2289584" y="2056"/>
                    <a:pt x="2293243" y="5715"/>
                  </a:cubicBezTo>
                  <a:cubicBezTo>
                    <a:pt x="2296902" y="9374"/>
                    <a:pt x="2298958" y="14337"/>
                    <a:pt x="2298958" y="19513"/>
                  </a:cubicBezTo>
                  <a:lnTo>
                    <a:pt x="2298958" y="1054824"/>
                  </a:lnTo>
                  <a:cubicBezTo>
                    <a:pt x="2298958" y="1059999"/>
                    <a:pt x="2296902" y="1064962"/>
                    <a:pt x="2293243" y="1068621"/>
                  </a:cubicBezTo>
                  <a:cubicBezTo>
                    <a:pt x="2289584" y="1072281"/>
                    <a:pt x="2284621" y="1074337"/>
                    <a:pt x="2279446" y="1074337"/>
                  </a:cubicBezTo>
                  <a:lnTo>
                    <a:pt x="19513" y="1074337"/>
                  </a:lnTo>
                  <a:cubicBezTo>
                    <a:pt x="14337" y="1074337"/>
                    <a:pt x="9374" y="1072281"/>
                    <a:pt x="5715" y="1068621"/>
                  </a:cubicBezTo>
                  <a:cubicBezTo>
                    <a:pt x="2056" y="1064962"/>
                    <a:pt x="0" y="1059999"/>
                    <a:pt x="0" y="1054824"/>
                  </a:cubicBezTo>
                  <a:lnTo>
                    <a:pt x="0" y="19513"/>
                  </a:lnTo>
                  <a:cubicBezTo>
                    <a:pt x="0" y="14337"/>
                    <a:pt x="2056" y="9374"/>
                    <a:pt x="5715" y="5715"/>
                  </a:cubicBezTo>
                  <a:cubicBezTo>
                    <a:pt x="9374" y="2056"/>
                    <a:pt x="14337" y="0"/>
                    <a:pt x="19513" y="0"/>
                  </a:cubicBezTo>
                  <a:close/>
                </a:path>
              </a:pathLst>
            </a:custGeom>
            <a:solidFill>
              <a:srgbClr val="1CDA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298958" cy="11124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224499" y="0"/>
            <a:ext cx="6858000" cy="10287000"/>
            <a:chOff x="0" y="0"/>
            <a:chExt cx="6350000" cy="9525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2"/>
              <a:stretch>
                <a:fillRect l="-531" r="-531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17645944" y="-1278586"/>
            <a:ext cx="3352813" cy="12844173"/>
            <a:chOff x="0" y="0"/>
            <a:chExt cx="883046" cy="338282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83046" cy="3382827"/>
            </a:xfrm>
            <a:custGeom>
              <a:avLst/>
              <a:gdLst/>
              <a:ahLst/>
              <a:cxnLst/>
              <a:rect l="l" t="t" r="r" b="b"/>
              <a:pathLst>
                <a:path w="883046" h="3382827">
                  <a:moveTo>
                    <a:pt x="117763" y="0"/>
                  </a:moveTo>
                  <a:lnTo>
                    <a:pt x="765282" y="0"/>
                  </a:lnTo>
                  <a:cubicBezTo>
                    <a:pt x="830321" y="0"/>
                    <a:pt x="883046" y="52724"/>
                    <a:pt x="883046" y="117763"/>
                  </a:cubicBezTo>
                  <a:lnTo>
                    <a:pt x="883046" y="3265064"/>
                  </a:lnTo>
                  <a:cubicBezTo>
                    <a:pt x="883046" y="3296297"/>
                    <a:pt x="870638" y="3326250"/>
                    <a:pt x="848554" y="3348335"/>
                  </a:cubicBezTo>
                  <a:cubicBezTo>
                    <a:pt x="826469" y="3370420"/>
                    <a:pt x="796515" y="3382827"/>
                    <a:pt x="765282" y="3382827"/>
                  </a:cubicBezTo>
                  <a:lnTo>
                    <a:pt x="117763" y="3382827"/>
                  </a:lnTo>
                  <a:cubicBezTo>
                    <a:pt x="52724" y="3382827"/>
                    <a:pt x="0" y="3330103"/>
                    <a:pt x="0" y="3265064"/>
                  </a:cubicBezTo>
                  <a:lnTo>
                    <a:pt x="0" y="117763"/>
                  </a:lnTo>
                  <a:cubicBezTo>
                    <a:pt x="0" y="52724"/>
                    <a:pt x="52724" y="0"/>
                    <a:pt x="117763" y="0"/>
                  </a:cubicBezTo>
                  <a:close/>
                </a:path>
              </a:pathLst>
            </a:custGeom>
            <a:solidFill>
              <a:srgbClr val="3972F0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83046" cy="34209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28700" y="1034117"/>
            <a:ext cx="441626" cy="463538"/>
          </a:xfrm>
          <a:custGeom>
            <a:avLst/>
            <a:gdLst/>
            <a:ahLst/>
            <a:cxnLst/>
            <a:rect l="l" t="t" r="r" b="b"/>
            <a:pathLst>
              <a:path w="441626" h="463538">
                <a:moveTo>
                  <a:pt x="0" y="0"/>
                </a:moveTo>
                <a:lnTo>
                  <a:pt x="441626" y="0"/>
                </a:lnTo>
                <a:lnTo>
                  <a:pt x="441626" y="463539"/>
                </a:lnTo>
                <a:lnTo>
                  <a:pt x="0" y="4635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8235148" y="3083180"/>
            <a:ext cx="2138034" cy="213803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628650" cap="sq">
              <a:gradFill>
                <a:gsLst>
                  <a:gs pos="0">
                    <a:srgbClr val="3972F0">
                      <a:alpha val="100000"/>
                    </a:srgbClr>
                  </a:gs>
                  <a:gs pos="100000">
                    <a:srgbClr val="1CDAF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861535" y="2164101"/>
            <a:ext cx="8520534" cy="778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42"/>
              </a:lnSpc>
            </a:pPr>
            <a:r>
              <a:rPr lang="en-US" sz="4601" b="1" spc="-322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Principales Funcionalidades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93671" y="3494887"/>
            <a:ext cx="8115300" cy="4078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354" lvl="1" indent="-194177" algn="l">
              <a:lnSpc>
                <a:spcPts val="2518"/>
              </a:lnSpc>
              <a:buFont typeface="Arial"/>
              <a:buChar char="•"/>
            </a:pPr>
            <a:r>
              <a:rPr lang="en-US" sz="1798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Supervisión en tiempo real</a:t>
            </a:r>
          </a:p>
          <a:p>
            <a:pPr marL="0" lvl="0" indent="0" algn="l">
              <a:lnSpc>
                <a:spcPts val="2518"/>
              </a:lnSpc>
            </a:pPr>
            <a:r>
              <a:rPr lang="en-US" sz="179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     Visualización continua de variables del proceso.</a:t>
            </a:r>
          </a:p>
          <a:p>
            <a:pPr marL="388354" lvl="1" indent="-194177" algn="l">
              <a:lnSpc>
                <a:spcPts val="2518"/>
              </a:lnSpc>
              <a:buFont typeface="Arial"/>
              <a:buChar char="•"/>
            </a:pPr>
            <a:r>
              <a:rPr lang="en-US" sz="1798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Control remoto</a:t>
            </a:r>
          </a:p>
          <a:p>
            <a:pPr marL="0" lvl="0" indent="0" algn="l">
              <a:lnSpc>
                <a:spcPts val="2518"/>
              </a:lnSpc>
            </a:pPr>
            <a:r>
              <a:rPr lang="en-US" sz="179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     Operación de bombas, válvulas, motores y otros equipos autorizados.</a:t>
            </a:r>
          </a:p>
          <a:p>
            <a:pPr marL="388354" lvl="1" indent="-194177" algn="l">
              <a:lnSpc>
                <a:spcPts val="2518"/>
              </a:lnSpc>
              <a:buFont typeface="Arial"/>
              <a:buChar char="•"/>
            </a:pPr>
            <a:r>
              <a:rPr lang="en-US" sz="1798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Gestión de alarmas</a:t>
            </a:r>
          </a:p>
          <a:p>
            <a:pPr marL="0" lvl="0" indent="0" algn="l">
              <a:lnSpc>
                <a:spcPts val="2518"/>
              </a:lnSpc>
            </a:pPr>
            <a:r>
              <a:rPr lang="en-US" sz="179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     Notificaciones inmediatas ante eventos críticos.</a:t>
            </a:r>
          </a:p>
          <a:p>
            <a:pPr marL="388354" lvl="1" indent="-194177" algn="l">
              <a:lnSpc>
                <a:spcPts val="2518"/>
              </a:lnSpc>
              <a:buFont typeface="Arial"/>
              <a:buChar char="•"/>
            </a:pPr>
            <a:r>
              <a:rPr lang="en-US" sz="1798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Históricos y tendencias</a:t>
            </a:r>
          </a:p>
          <a:p>
            <a:pPr marL="0" lvl="0" indent="0" algn="l">
              <a:lnSpc>
                <a:spcPts val="2518"/>
              </a:lnSpc>
            </a:pPr>
            <a:r>
              <a:rPr lang="en-US" sz="179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     Registro permanente para análisis y toma de decisiones.</a:t>
            </a:r>
          </a:p>
          <a:p>
            <a:pPr marL="388354" lvl="1" indent="-194177" algn="l">
              <a:lnSpc>
                <a:spcPts val="2518"/>
              </a:lnSpc>
              <a:buFont typeface="Arial"/>
              <a:buChar char="•"/>
            </a:pPr>
            <a:r>
              <a:rPr lang="en-US" sz="1798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Reportes automáticos</a:t>
            </a:r>
          </a:p>
          <a:p>
            <a:pPr marL="0" lvl="0" indent="0" algn="l">
              <a:lnSpc>
                <a:spcPts val="2518"/>
              </a:lnSpc>
            </a:pPr>
            <a:r>
              <a:rPr lang="en-US" sz="179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    Generación de reportes operativos e históricos.</a:t>
            </a:r>
          </a:p>
          <a:p>
            <a:pPr marL="388354" lvl="1" indent="-194177" algn="l">
              <a:lnSpc>
                <a:spcPts val="2518"/>
              </a:lnSpc>
              <a:buFont typeface="Arial"/>
              <a:buChar char="•"/>
            </a:pPr>
            <a:r>
              <a:rPr lang="en-US" sz="1798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Acceso Web</a:t>
            </a:r>
          </a:p>
          <a:p>
            <a:pPr marL="0" lvl="0" indent="0" algn="l">
              <a:lnSpc>
                <a:spcPts val="2518"/>
              </a:lnSpc>
            </a:pPr>
            <a:r>
              <a:rPr lang="en-US" sz="179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    Disponible desde computadora, tablet y teléfono móvil.</a:t>
            </a:r>
          </a:p>
          <a:p>
            <a:pPr marL="0" lvl="0" indent="0" algn="l">
              <a:lnSpc>
                <a:spcPts val="2518"/>
              </a:lnSpc>
            </a:pPr>
            <a:endParaRPr lang="en-US" sz="1798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-296541" y="8571620"/>
            <a:ext cx="1766866" cy="969568"/>
          </a:xfrm>
          <a:custGeom>
            <a:avLst/>
            <a:gdLst/>
            <a:ahLst/>
            <a:cxnLst/>
            <a:rect l="l" t="t" r="r" b="b"/>
            <a:pathLst>
              <a:path w="1766866" h="969568">
                <a:moveTo>
                  <a:pt x="0" y="0"/>
                </a:moveTo>
                <a:lnTo>
                  <a:pt x="1766867" y="0"/>
                </a:lnTo>
                <a:lnTo>
                  <a:pt x="1766867" y="969568"/>
                </a:lnTo>
                <a:lnTo>
                  <a:pt x="0" y="9695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8915331" y="1034117"/>
            <a:ext cx="1766866" cy="969568"/>
          </a:xfrm>
          <a:custGeom>
            <a:avLst/>
            <a:gdLst/>
            <a:ahLst/>
            <a:cxnLst/>
            <a:rect l="l" t="t" r="r" b="b"/>
            <a:pathLst>
              <a:path w="1766866" h="969568">
                <a:moveTo>
                  <a:pt x="0" y="0"/>
                </a:moveTo>
                <a:lnTo>
                  <a:pt x="1766866" y="0"/>
                </a:lnTo>
                <a:lnTo>
                  <a:pt x="1766866" y="969568"/>
                </a:lnTo>
                <a:lnTo>
                  <a:pt x="0" y="9695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-1086669" y="6262692"/>
            <a:ext cx="1673561" cy="1673561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972F0">
                    <a:alpha val="100000"/>
                  </a:srgbClr>
                </a:gs>
                <a:gs pos="100000">
                  <a:srgbClr val="1CDA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0" name="TextBox 2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955556" y="9608854"/>
            <a:ext cx="2843208" cy="2843208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972F0">
                    <a:alpha val="100000"/>
                  </a:srgbClr>
                </a:gs>
                <a:gs pos="100000">
                  <a:srgbClr val="1CDA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 rot="2599173">
            <a:off x="5895202" y="2126596"/>
            <a:ext cx="565249" cy="521089"/>
          </a:xfrm>
          <a:custGeom>
            <a:avLst/>
            <a:gdLst/>
            <a:ahLst/>
            <a:cxnLst/>
            <a:rect l="l" t="t" r="r" b="b"/>
            <a:pathLst>
              <a:path w="565249" h="521089">
                <a:moveTo>
                  <a:pt x="0" y="0"/>
                </a:moveTo>
                <a:lnTo>
                  <a:pt x="565249" y="0"/>
                </a:lnTo>
                <a:lnTo>
                  <a:pt x="565249" y="521089"/>
                </a:lnTo>
                <a:lnTo>
                  <a:pt x="0" y="52108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31484" t="-39236" r="-39297" b="-46019"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741444" y="425148"/>
            <a:ext cx="3780892" cy="1681476"/>
          </a:xfrm>
          <a:custGeom>
            <a:avLst/>
            <a:gdLst/>
            <a:ahLst/>
            <a:cxnLst/>
            <a:rect l="l" t="t" r="r" b="b"/>
            <a:pathLst>
              <a:path w="3780892" h="1681476">
                <a:moveTo>
                  <a:pt x="0" y="0"/>
                </a:moveTo>
                <a:lnTo>
                  <a:pt x="3780892" y="0"/>
                </a:lnTo>
                <a:lnTo>
                  <a:pt x="3780892" y="1681477"/>
                </a:lnTo>
                <a:lnTo>
                  <a:pt x="0" y="168147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34117"/>
            <a:ext cx="441626" cy="463538"/>
          </a:xfrm>
          <a:custGeom>
            <a:avLst/>
            <a:gdLst/>
            <a:ahLst/>
            <a:cxnLst/>
            <a:rect l="l" t="t" r="r" b="b"/>
            <a:pathLst>
              <a:path w="441626" h="463538">
                <a:moveTo>
                  <a:pt x="0" y="0"/>
                </a:moveTo>
                <a:lnTo>
                  <a:pt x="441626" y="0"/>
                </a:lnTo>
                <a:lnTo>
                  <a:pt x="441626" y="463539"/>
                </a:lnTo>
                <a:lnTo>
                  <a:pt x="0" y="4635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244132" y="938201"/>
            <a:ext cx="8015168" cy="8015168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972F0">
                    <a:alpha val="100000"/>
                  </a:srgbClr>
                </a:gs>
                <a:gs pos="100000">
                  <a:srgbClr val="1CDA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249513" y="1879598"/>
            <a:ext cx="7902761" cy="2775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035"/>
              </a:lnSpc>
            </a:pPr>
            <a:r>
              <a:rPr lang="en-US" sz="5025" b="1" spc="-35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MANUAL DE OPERACIÓN</a:t>
            </a:r>
          </a:p>
          <a:p>
            <a:pPr marL="0" lvl="0" indent="0" algn="l">
              <a:lnSpc>
                <a:spcPts val="7035"/>
              </a:lnSpc>
            </a:pPr>
            <a:r>
              <a:rPr lang="en-US" sz="5025" b="1" spc="-35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DE SCADA</a:t>
            </a:r>
          </a:p>
          <a:p>
            <a:pPr marL="0" lvl="0" indent="0" algn="l">
              <a:lnSpc>
                <a:spcPts val="8294"/>
              </a:lnSpc>
            </a:pPr>
            <a:endParaRPr lang="en-US" sz="5025" b="1" spc="-351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-17259300" y="-1690561"/>
            <a:ext cx="17966065" cy="12844173"/>
            <a:chOff x="0" y="0"/>
            <a:chExt cx="4731803" cy="338282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731803" cy="3382827"/>
            </a:xfrm>
            <a:custGeom>
              <a:avLst/>
              <a:gdLst/>
              <a:ahLst/>
              <a:cxnLst/>
              <a:rect l="l" t="t" r="r" b="b"/>
              <a:pathLst>
                <a:path w="4731803" h="3382827">
                  <a:moveTo>
                    <a:pt x="21977" y="0"/>
                  </a:moveTo>
                  <a:lnTo>
                    <a:pt x="4709826" y="0"/>
                  </a:lnTo>
                  <a:cubicBezTo>
                    <a:pt x="4715655" y="0"/>
                    <a:pt x="4721245" y="2315"/>
                    <a:pt x="4725366" y="6437"/>
                  </a:cubicBezTo>
                  <a:cubicBezTo>
                    <a:pt x="4729488" y="10558"/>
                    <a:pt x="4731803" y="16148"/>
                    <a:pt x="4731803" y="21977"/>
                  </a:cubicBezTo>
                  <a:lnTo>
                    <a:pt x="4731803" y="3360850"/>
                  </a:lnTo>
                  <a:cubicBezTo>
                    <a:pt x="4731803" y="3366679"/>
                    <a:pt x="4729488" y="3372269"/>
                    <a:pt x="4725366" y="3376390"/>
                  </a:cubicBezTo>
                  <a:cubicBezTo>
                    <a:pt x="4721245" y="3380512"/>
                    <a:pt x="4715655" y="3382827"/>
                    <a:pt x="4709826" y="3382827"/>
                  </a:cubicBezTo>
                  <a:lnTo>
                    <a:pt x="21977" y="3382827"/>
                  </a:lnTo>
                  <a:cubicBezTo>
                    <a:pt x="16148" y="3382827"/>
                    <a:pt x="10558" y="3380512"/>
                    <a:pt x="6437" y="3376390"/>
                  </a:cubicBezTo>
                  <a:cubicBezTo>
                    <a:pt x="2315" y="3372269"/>
                    <a:pt x="0" y="3366679"/>
                    <a:pt x="0" y="3360850"/>
                  </a:cubicBezTo>
                  <a:lnTo>
                    <a:pt x="0" y="21977"/>
                  </a:lnTo>
                  <a:cubicBezTo>
                    <a:pt x="0" y="16148"/>
                    <a:pt x="2315" y="10558"/>
                    <a:pt x="6437" y="6437"/>
                  </a:cubicBezTo>
                  <a:cubicBezTo>
                    <a:pt x="10558" y="2315"/>
                    <a:pt x="16148" y="0"/>
                    <a:pt x="21977" y="0"/>
                  </a:cubicBezTo>
                  <a:close/>
                </a:path>
              </a:pathLst>
            </a:custGeom>
            <a:solidFill>
              <a:srgbClr val="3972F0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731803" cy="34209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666288" y="9217983"/>
            <a:ext cx="2138034" cy="2138034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628650" cap="sq">
              <a:gradFill>
                <a:gsLst>
                  <a:gs pos="0">
                    <a:srgbClr val="3972F0">
                      <a:alpha val="100000"/>
                    </a:srgbClr>
                  </a:gs>
                  <a:gs pos="100000">
                    <a:srgbClr val="1CDAF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5492434" y="7876025"/>
            <a:ext cx="1766866" cy="969568"/>
          </a:xfrm>
          <a:custGeom>
            <a:avLst/>
            <a:gdLst/>
            <a:ahLst/>
            <a:cxnLst/>
            <a:rect l="l" t="t" r="r" b="b"/>
            <a:pathLst>
              <a:path w="1766866" h="969568">
                <a:moveTo>
                  <a:pt x="0" y="0"/>
                </a:moveTo>
                <a:lnTo>
                  <a:pt x="1766866" y="0"/>
                </a:lnTo>
                <a:lnTo>
                  <a:pt x="1766866" y="969568"/>
                </a:lnTo>
                <a:lnTo>
                  <a:pt x="0" y="9695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7477266" y="1497656"/>
            <a:ext cx="1766866" cy="969568"/>
          </a:xfrm>
          <a:custGeom>
            <a:avLst/>
            <a:gdLst/>
            <a:ahLst/>
            <a:cxnLst/>
            <a:rect l="l" t="t" r="r" b="b"/>
            <a:pathLst>
              <a:path w="1766866" h="969568">
                <a:moveTo>
                  <a:pt x="0" y="0"/>
                </a:moveTo>
                <a:lnTo>
                  <a:pt x="1766866" y="0"/>
                </a:lnTo>
                <a:lnTo>
                  <a:pt x="1766866" y="969568"/>
                </a:lnTo>
                <a:lnTo>
                  <a:pt x="0" y="9695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2599173">
            <a:off x="16941766" y="6930382"/>
            <a:ext cx="635068" cy="585453"/>
          </a:xfrm>
          <a:custGeom>
            <a:avLst/>
            <a:gdLst/>
            <a:ahLst/>
            <a:cxnLst/>
            <a:rect l="l" t="t" r="r" b="b"/>
            <a:pathLst>
              <a:path w="635068" h="585453">
                <a:moveTo>
                  <a:pt x="0" y="0"/>
                </a:moveTo>
                <a:lnTo>
                  <a:pt x="635068" y="0"/>
                </a:lnTo>
                <a:lnTo>
                  <a:pt x="635068" y="585453"/>
                </a:lnTo>
                <a:lnTo>
                  <a:pt x="0" y="585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84" t="-39236" r="-39297" b="-46019"/>
            </a:stretch>
          </a:blipFill>
        </p:spPr>
      </p:sp>
      <p:sp>
        <p:nvSpPr>
          <p:cNvPr id="16" name="Freeform 16"/>
          <p:cNvSpPr/>
          <p:nvPr/>
        </p:nvSpPr>
        <p:spPr>
          <a:xfrm rot="2599173">
            <a:off x="8656053" y="2185706"/>
            <a:ext cx="969701" cy="893943"/>
          </a:xfrm>
          <a:custGeom>
            <a:avLst/>
            <a:gdLst/>
            <a:ahLst/>
            <a:cxnLst/>
            <a:rect l="l" t="t" r="r" b="b"/>
            <a:pathLst>
              <a:path w="969701" h="893943">
                <a:moveTo>
                  <a:pt x="0" y="0"/>
                </a:moveTo>
                <a:lnTo>
                  <a:pt x="969701" y="0"/>
                </a:lnTo>
                <a:lnTo>
                  <a:pt x="969701" y="893943"/>
                </a:lnTo>
                <a:lnTo>
                  <a:pt x="0" y="8939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84" t="-39236" r="-39297" b="-46019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916519" y="193379"/>
            <a:ext cx="3780892" cy="1681476"/>
          </a:xfrm>
          <a:custGeom>
            <a:avLst/>
            <a:gdLst/>
            <a:ahLst/>
            <a:cxnLst/>
            <a:rect l="l" t="t" r="r" b="b"/>
            <a:pathLst>
              <a:path w="3780892" h="1681476">
                <a:moveTo>
                  <a:pt x="0" y="0"/>
                </a:moveTo>
                <a:lnTo>
                  <a:pt x="3780892" y="0"/>
                </a:lnTo>
                <a:lnTo>
                  <a:pt x="3780892" y="1681477"/>
                </a:lnTo>
                <a:lnTo>
                  <a:pt x="0" y="168147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249513" y="5419887"/>
            <a:ext cx="5300628" cy="1042567"/>
          </a:xfrm>
          <a:custGeom>
            <a:avLst/>
            <a:gdLst/>
            <a:ahLst/>
            <a:cxnLst/>
            <a:rect l="l" t="t" r="r" b="b"/>
            <a:pathLst>
              <a:path w="5300628" h="1042567">
                <a:moveTo>
                  <a:pt x="0" y="0"/>
                </a:moveTo>
                <a:lnTo>
                  <a:pt x="5300628" y="0"/>
                </a:lnTo>
                <a:lnTo>
                  <a:pt x="5300628" y="1042566"/>
                </a:lnTo>
                <a:lnTo>
                  <a:pt x="0" y="104256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236983" y="7093468"/>
            <a:ext cx="5313158" cy="1120919"/>
          </a:xfrm>
          <a:custGeom>
            <a:avLst/>
            <a:gdLst/>
            <a:ahLst/>
            <a:cxnLst/>
            <a:rect l="l" t="t" r="r" b="b"/>
            <a:pathLst>
              <a:path w="5313158" h="1120919">
                <a:moveTo>
                  <a:pt x="0" y="0"/>
                </a:moveTo>
                <a:lnTo>
                  <a:pt x="5313158" y="0"/>
                </a:lnTo>
                <a:lnTo>
                  <a:pt x="5313158" y="1120919"/>
                </a:lnTo>
                <a:lnTo>
                  <a:pt x="0" y="112091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7913880" y="3513664"/>
            <a:ext cx="9366160" cy="5481161"/>
          </a:xfrm>
          <a:custGeom>
            <a:avLst/>
            <a:gdLst/>
            <a:ahLst/>
            <a:cxnLst/>
            <a:rect l="l" t="t" r="r" b="b"/>
            <a:pathLst>
              <a:path w="9366160" h="5481161">
                <a:moveTo>
                  <a:pt x="0" y="0"/>
                </a:moveTo>
                <a:lnTo>
                  <a:pt x="9366161" y="0"/>
                </a:lnTo>
                <a:lnTo>
                  <a:pt x="9366161" y="5481162"/>
                </a:lnTo>
                <a:lnTo>
                  <a:pt x="0" y="548116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249513" y="4345731"/>
            <a:ext cx="6121442" cy="621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80"/>
              </a:lnSpc>
            </a:pPr>
            <a:r>
              <a:rPr lang="en-US" sz="120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Para el inicio de la aplicación en el servidor, es necesario dar arranque al aplicativo para lo cual se realizan los siguientes pasos: </a:t>
            </a:r>
          </a:p>
          <a:p>
            <a:pPr marL="0" lvl="0" indent="0" algn="l">
              <a:lnSpc>
                <a:spcPts val="1680"/>
              </a:lnSpc>
            </a:pPr>
            <a:endParaRPr lang="en-US" sz="120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249513" y="3863479"/>
            <a:ext cx="2858371" cy="4976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53"/>
              </a:lnSpc>
            </a:pPr>
            <a:r>
              <a:rPr lang="en-US" sz="1466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INICIO DEL SISTEMA</a:t>
            </a:r>
          </a:p>
          <a:p>
            <a:pPr marL="0" lvl="0" indent="0" algn="l">
              <a:lnSpc>
                <a:spcPts val="2053"/>
              </a:lnSpc>
            </a:pPr>
            <a:endParaRPr lang="en-US" sz="1466" b="1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249513" y="5012339"/>
            <a:ext cx="6121442" cy="410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80"/>
              </a:lnSpc>
            </a:pPr>
            <a:r>
              <a:rPr lang="en-US" sz="120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a)Iniciar el Sistema SCADA a través del icono Start Fast Tools,.</a:t>
            </a:r>
          </a:p>
          <a:p>
            <a:pPr marL="0" lvl="0" indent="0" algn="l">
              <a:lnSpc>
                <a:spcPts val="1680"/>
              </a:lnSpc>
            </a:pPr>
            <a:endParaRPr lang="en-US" sz="120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249513" y="6693108"/>
            <a:ext cx="6121442" cy="410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80"/>
              </a:lnSpc>
            </a:pPr>
            <a:r>
              <a:rPr lang="en-US" sz="120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a)Abrir la aplicación Operator Interface.</a:t>
            </a:r>
          </a:p>
          <a:p>
            <a:pPr marL="0" lvl="0" indent="0" algn="l">
              <a:lnSpc>
                <a:spcPts val="1680"/>
              </a:lnSpc>
            </a:pPr>
            <a:endParaRPr lang="en-US" sz="120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236983" y="8525335"/>
            <a:ext cx="6121442" cy="621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80"/>
              </a:lnSpc>
            </a:pPr>
            <a:r>
              <a:rPr lang="en-US" sz="120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Esta aplicación permite ingresar a la interfaz del usuario, donde se encuentran las pantallas de supervisión y control de la estación.</a:t>
            </a:r>
          </a:p>
          <a:p>
            <a:pPr marL="0" lvl="0" indent="0" algn="l">
              <a:lnSpc>
                <a:spcPts val="1680"/>
              </a:lnSpc>
            </a:pPr>
            <a:endParaRPr lang="en-US" sz="120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7986" y="1034117"/>
            <a:ext cx="441626" cy="463538"/>
          </a:xfrm>
          <a:custGeom>
            <a:avLst/>
            <a:gdLst/>
            <a:ahLst/>
            <a:cxnLst/>
            <a:rect l="l" t="t" r="r" b="b"/>
            <a:pathLst>
              <a:path w="441626" h="463538">
                <a:moveTo>
                  <a:pt x="0" y="0"/>
                </a:moveTo>
                <a:lnTo>
                  <a:pt x="441625" y="0"/>
                </a:lnTo>
                <a:lnTo>
                  <a:pt x="441625" y="463539"/>
                </a:lnTo>
                <a:lnTo>
                  <a:pt x="0" y="4635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026458" y="-698443"/>
            <a:ext cx="1396886" cy="139688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972F0">
                    <a:alpha val="100000"/>
                  </a:srgbClr>
                </a:gs>
                <a:gs pos="100000">
                  <a:srgbClr val="1CDA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083507" y="6311028"/>
            <a:ext cx="1396886" cy="1396886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972F0">
                    <a:alpha val="100000"/>
                  </a:srgbClr>
                </a:gs>
                <a:gs pos="100000">
                  <a:srgbClr val="1CDA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97194" y="9528902"/>
            <a:ext cx="2843208" cy="2843208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972F0">
                    <a:alpha val="100000"/>
                  </a:srgbClr>
                </a:gs>
                <a:gs pos="100000">
                  <a:srgbClr val="1CDA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-883433" y="4489895"/>
            <a:ext cx="1766866" cy="969568"/>
          </a:xfrm>
          <a:custGeom>
            <a:avLst/>
            <a:gdLst/>
            <a:ahLst/>
            <a:cxnLst/>
            <a:rect l="l" t="t" r="r" b="b"/>
            <a:pathLst>
              <a:path w="1766866" h="969568">
                <a:moveTo>
                  <a:pt x="0" y="0"/>
                </a:moveTo>
                <a:lnTo>
                  <a:pt x="1766866" y="0"/>
                </a:lnTo>
                <a:lnTo>
                  <a:pt x="1766866" y="969568"/>
                </a:lnTo>
                <a:lnTo>
                  <a:pt x="0" y="9695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400000">
            <a:off x="8597549" y="7890083"/>
            <a:ext cx="1766866" cy="969568"/>
          </a:xfrm>
          <a:custGeom>
            <a:avLst/>
            <a:gdLst/>
            <a:ahLst/>
            <a:cxnLst/>
            <a:rect l="l" t="t" r="r" b="b"/>
            <a:pathLst>
              <a:path w="1766866" h="969568">
                <a:moveTo>
                  <a:pt x="0" y="0"/>
                </a:moveTo>
                <a:lnTo>
                  <a:pt x="1766867" y="0"/>
                </a:lnTo>
                <a:lnTo>
                  <a:pt x="1766867" y="969568"/>
                </a:lnTo>
                <a:lnTo>
                  <a:pt x="0" y="9695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17645944" y="-1278586"/>
            <a:ext cx="3352813" cy="12844173"/>
            <a:chOff x="0" y="0"/>
            <a:chExt cx="883046" cy="338282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83046" cy="3382827"/>
            </a:xfrm>
            <a:custGeom>
              <a:avLst/>
              <a:gdLst/>
              <a:ahLst/>
              <a:cxnLst/>
              <a:rect l="l" t="t" r="r" b="b"/>
              <a:pathLst>
                <a:path w="883046" h="3382827">
                  <a:moveTo>
                    <a:pt x="117763" y="0"/>
                  </a:moveTo>
                  <a:lnTo>
                    <a:pt x="765282" y="0"/>
                  </a:lnTo>
                  <a:cubicBezTo>
                    <a:pt x="830321" y="0"/>
                    <a:pt x="883046" y="52724"/>
                    <a:pt x="883046" y="117763"/>
                  </a:cubicBezTo>
                  <a:lnTo>
                    <a:pt x="883046" y="3265064"/>
                  </a:lnTo>
                  <a:cubicBezTo>
                    <a:pt x="883046" y="3296297"/>
                    <a:pt x="870638" y="3326250"/>
                    <a:pt x="848554" y="3348335"/>
                  </a:cubicBezTo>
                  <a:cubicBezTo>
                    <a:pt x="826469" y="3370420"/>
                    <a:pt x="796515" y="3382827"/>
                    <a:pt x="765282" y="3382827"/>
                  </a:cubicBezTo>
                  <a:lnTo>
                    <a:pt x="117763" y="3382827"/>
                  </a:lnTo>
                  <a:cubicBezTo>
                    <a:pt x="52724" y="3382827"/>
                    <a:pt x="0" y="3330103"/>
                    <a:pt x="0" y="3265064"/>
                  </a:cubicBezTo>
                  <a:lnTo>
                    <a:pt x="0" y="117763"/>
                  </a:lnTo>
                  <a:cubicBezTo>
                    <a:pt x="0" y="52724"/>
                    <a:pt x="52724" y="0"/>
                    <a:pt x="117763" y="0"/>
                  </a:cubicBezTo>
                  <a:close/>
                </a:path>
              </a:pathLst>
            </a:custGeom>
            <a:solidFill>
              <a:srgbClr val="3972F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83046" cy="34209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 rot="2599173">
            <a:off x="6677154" y="2171970"/>
            <a:ext cx="635068" cy="585453"/>
          </a:xfrm>
          <a:custGeom>
            <a:avLst/>
            <a:gdLst/>
            <a:ahLst/>
            <a:cxnLst/>
            <a:rect l="l" t="t" r="r" b="b"/>
            <a:pathLst>
              <a:path w="635068" h="585453">
                <a:moveTo>
                  <a:pt x="0" y="0"/>
                </a:moveTo>
                <a:lnTo>
                  <a:pt x="635068" y="0"/>
                </a:lnTo>
                <a:lnTo>
                  <a:pt x="635068" y="585453"/>
                </a:lnTo>
                <a:lnTo>
                  <a:pt x="0" y="585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84" t="-39236" r="-39297" b="-46019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883433" y="4348795"/>
            <a:ext cx="8059386" cy="3646572"/>
          </a:xfrm>
          <a:custGeom>
            <a:avLst/>
            <a:gdLst/>
            <a:ahLst/>
            <a:cxnLst/>
            <a:rect l="l" t="t" r="r" b="b"/>
            <a:pathLst>
              <a:path w="8059386" h="3646572">
                <a:moveTo>
                  <a:pt x="0" y="0"/>
                </a:moveTo>
                <a:lnTo>
                  <a:pt x="8059386" y="0"/>
                </a:lnTo>
                <a:lnTo>
                  <a:pt x="8059386" y="3646572"/>
                </a:lnTo>
                <a:lnTo>
                  <a:pt x="0" y="364657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0049349" y="1707171"/>
            <a:ext cx="7083955" cy="1989038"/>
          </a:xfrm>
          <a:custGeom>
            <a:avLst/>
            <a:gdLst/>
            <a:ahLst/>
            <a:cxnLst/>
            <a:rect l="l" t="t" r="r" b="b"/>
            <a:pathLst>
              <a:path w="7083955" h="1989038">
                <a:moveTo>
                  <a:pt x="0" y="0"/>
                </a:moveTo>
                <a:lnTo>
                  <a:pt x="7083955" y="0"/>
                </a:lnTo>
                <a:lnTo>
                  <a:pt x="7083955" y="1989038"/>
                </a:lnTo>
                <a:lnTo>
                  <a:pt x="0" y="198903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0026458" y="4470675"/>
            <a:ext cx="7241434" cy="2901478"/>
          </a:xfrm>
          <a:custGeom>
            <a:avLst/>
            <a:gdLst/>
            <a:ahLst/>
            <a:cxnLst/>
            <a:rect l="l" t="t" r="r" b="b"/>
            <a:pathLst>
              <a:path w="7241434" h="2901478">
                <a:moveTo>
                  <a:pt x="0" y="0"/>
                </a:moveTo>
                <a:lnTo>
                  <a:pt x="7241435" y="0"/>
                </a:lnTo>
                <a:lnTo>
                  <a:pt x="7241435" y="2901478"/>
                </a:lnTo>
                <a:lnTo>
                  <a:pt x="0" y="290147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028700" y="1893486"/>
            <a:ext cx="4964854" cy="1002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294"/>
              </a:lnSpc>
            </a:pPr>
            <a:r>
              <a:rPr lang="en-US" sz="5925" b="1" spc="-414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PANTALLAS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92013" y="3307629"/>
            <a:ext cx="6404865" cy="945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37"/>
              </a:lnSpc>
            </a:pPr>
            <a:r>
              <a:rPr lang="en-US" sz="1384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a)     Diagrama PC. Se muestra el proceso existente de la PTAP. Posee transmisores de flujo, transmisores de nivel y señales digitales del tablero. Tal como se muestra en la Figura 4. </a:t>
            </a:r>
          </a:p>
          <a:p>
            <a:pPr marL="0" lvl="0" indent="0" algn="l">
              <a:lnSpc>
                <a:spcPts val="1937"/>
              </a:lnSpc>
            </a:pPr>
            <a:endParaRPr lang="en-US" sz="1384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0049349" y="1027989"/>
            <a:ext cx="6404865" cy="469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37"/>
              </a:lnSpc>
            </a:pPr>
            <a:r>
              <a:rPr lang="en-US" sz="1384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Se muestra en detalle el significado para la correcta interpretación del estado de las variables.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026458" y="3877184"/>
            <a:ext cx="6404865" cy="231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37"/>
              </a:lnSpc>
            </a:pPr>
            <a:r>
              <a:rPr lang="en-US" sz="1384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Se muestra el comportamiento de cada una de las variables en el tiempo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93503" y="8185867"/>
            <a:ext cx="6404865" cy="945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37"/>
              </a:lnSpc>
            </a:pPr>
            <a:r>
              <a:rPr lang="en-US" sz="1384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En la parte superior izquierda de la pantalla se encuentra un indicador del estado de comunicación entre el sistema SCADA y el datalogger. El indicador permanece en color verde cuando la comunicación es correcta y cambia a color rojo cuando se pierde la conexión.</a:t>
            </a:r>
          </a:p>
        </p:txBody>
      </p:sp>
      <p:sp>
        <p:nvSpPr>
          <p:cNvPr id="26" name="Freeform 26"/>
          <p:cNvSpPr/>
          <p:nvPr/>
        </p:nvSpPr>
        <p:spPr>
          <a:xfrm>
            <a:off x="2039611" y="193379"/>
            <a:ext cx="3780892" cy="1681476"/>
          </a:xfrm>
          <a:custGeom>
            <a:avLst/>
            <a:gdLst/>
            <a:ahLst/>
            <a:cxnLst/>
            <a:rect l="l" t="t" r="r" b="b"/>
            <a:pathLst>
              <a:path w="3780892" h="1681476">
                <a:moveTo>
                  <a:pt x="0" y="0"/>
                </a:moveTo>
                <a:lnTo>
                  <a:pt x="3780892" y="0"/>
                </a:lnTo>
                <a:lnTo>
                  <a:pt x="3780892" y="1681477"/>
                </a:lnTo>
                <a:lnTo>
                  <a:pt x="0" y="168147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648350" y="721476"/>
            <a:ext cx="2138034" cy="213803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628650" cap="sq">
              <a:gradFill>
                <a:gsLst>
                  <a:gs pos="0">
                    <a:srgbClr val="3972F0">
                      <a:alpha val="100000"/>
                    </a:srgbClr>
                  </a:gs>
                  <a:gs pos="100000">
                    <a:srgbClr val="1CDAF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717367" y="-1278586"/>
            <a:ext cx="10281391" cy="12844173"/>
            <a:chOff x="0" y="0"/>
            <a:chExt cx="2707856" cy="338282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7856" cy="3382827"/>
            </a:xfrm>
            <a:custGeom>
              <a:avLst/>
              <a:gdLst/>
              <a:ahLst/>
              <a:cxnLst/>
              <a:rect l="l" t="t" r="r" b="b"/>
              <a:pathLst>
                <a:path w="2707856" h="3382827">
                  <a:moveTo>
                    <a:pt x="38403" y="0"/>
                  </a:moveTo>
                  <a:lnTo>
                    <a:pt x="2669453" y="0"/>
                  </a:lnTo>
                  <a:cubicBezTo>
                    <a:pt x="2679638" y="0"/>
                    <a:pt x="2689406" y="4046"/>
                    <a:pt x="2696608" y="11248"/>
                  </a:cubicBezTo>
                  <a:cubicBezTo>
                    <a:pt x="2703810" y="18450"/>
                    <a:pt x="2707856" y="28218"/>
                    <a:pt x="2707856" y="38403"/>
                  </a:cubicBezTo>
                  <a:lnTo>
                    <a:pt x="2707856" y="3344424"/>
                  </a:lnTo>
                  <a:cubicBezTo>
                    <a:pt x="2707856" y="3354609"/>
                    <a:pt x="2703810" y="3364377"/>
                    <a:pt x="2696608" y="3371579"/>
                  </a:cubicBezTo>
                  <a:cubicBezTo>
                    <a:pt x="2689406" y="3378781"/>
                    <a:pt x="2679638" y="3382827"/>
                    <a:pt x="2669453" y="3382827"/>
                  </a:cubicBezTo>
                  <a:lnTo>
                    <a:pt x="38403" y="3382827"/>
                  </a:lnTo>
                  <a:cubicBezTo>
                    <a:pt x="28218" y="3382827"/>
                    <a:pt x="18450" y="3378781"/>
                    <a:pt x="11248" y="3371579"/>
                  </a:cubicBezTo>
                  <a:cubicBezTo>
                    <a:pt x="4046" y="3364377"/>
                    <a:pt x="0" y="3354609"/>
                    <a:pt x="0" y="3344424"/>
                  </a:cubicBezTo>
                  <a:lnTo>
                    <a:pt x="0" y="38403"/>
                  </a:lnTo>
                  <a:cubicBezTo>
                    <a:pt x="0" y="28218"/>
                    <a:pt x="4046" y="18450"/>
                    <a:pt x="11248" y="11248"/>
                  </a:cubicBezTo>
                  <a:cubicBezTo>
                    <a:pt x="18450" y="4046"/>
                    <a:pt x="28218" y="0"/>
                    <a:pt x="3840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972F0">
                    <a:alpha val="100000"/>
                  </a:srgbClr>
                </a:gs>
                <a:gs pos="100000">
                  <a:srgbClr val="1CDA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07856" cy="34209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028700" y="1034117"/>
            <a:ext cx="441626" cy="463538"/>
          </a:xfrm>
          <a:custGeom>
            <a:avLst/>
            <a:gdLst/>
            <a:ahLst/>
            <a:cxnLst/>
            <a:rect l="l" t="t" r="r" b="b"/>
            <a:pathLst>
              <a:path w="441626" h="463538">
                <a:moveTo>
                  <a:pt x="0" y="0"/>
                </a:moveTo>
                <a:lnTo>
                  <a:pt x="441626" y="0"/>
                </a:lnTo>
                <a:lnTo>
                  <a:pt x="441626" y="463539"/>
                </a:lnTo>
                <a:lnTo>
                  <a:pt x="0" y="4635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597986" y="3534722"/>
            <a:ext cx="8125260" cy="4586338"/>
            <a:chOff x="0" y="0"/>
            <a:chExt cx="2139986" cy="120792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39986" cy="1207924"/>
            </a:xfrm>
            <a:custGeom>
              <a:avLst/>
              <a:gdLst/>
              <a:ahLst/>
              <a:cxnLst/>
              <a:rect l="l" t="t" r="r" b="b"/>
              <a:pathLst>
                <a:path w="2139986" h="1207924">
                  <a:moveTo>
                    <a:pt x="20962" y="0"/>
                  </a:moveTo>
                  <a:lnTo>
                    <a:pt x="2119024" y="0"/>
                  </a:lnTo>
                  <a:cubicBezTo>
                    <a:pt x="2130601" y="0"/>
                    <a:pt x="2139986" y="9385"/>
                    <a:pt x="2139986" y="20962"/>
                  </a:cubicBezTo>
                  <a:lnTo>
                    <a:pt x="2139986" y="1186962"/>
                  </a:lnTo>
                  <a:cubicBezTo>
                    <a:pt x="2139986" y="1192522"/>
                    <a:pt x="2137777" y="1197853"/>
                    <a:pt x="2133846" y="1201785"/>
                  </a:cubicBezTo>
                  <a:cubicBezTo>
                    <a:pt x="2129915" y="1205716"/>
                    <a:pt x="2124583" y="1207924"/>
                    <a:pt x="2119024" y="1207924"/>
                  </a:cubicBezTo>
                  <a:lnTo>
                    <a:pt x="20962" y="1207924"/>
                  </a:lnTo>
                  <a:cubicBezTo>
                    <a:pt x="15403" y="1207924"/>
                    <a:pt x="10071" y="1205716"/>
                    <a:pt x="6140" y="1201785"/>
                  </a:cubicBezTo>
                  <a:cubicBezTo>
                    <a:pt x="2208" y="1197853"/>
                    <a:pt x="0" y="1192522"/>
                    <a:pt x="0" y="1186962"/>
                  </a:cubicBezTo>
                  <a:lnTo>
                    <a:pt x="0" y="20962"/>
                  </a:lnTo>
                  <a:cubicBezTo>
                    <a:pt x="0" y="15403"/>
                    <a:pt x="2208" y="10071"/>
                    <a:pt x="6140" y="6140"/>
                  </a:cubicBezTo>
                  <a:cubicBezTo>
                    <a:pt x="10071" y="2208"/>
                    <a:pt x="15403" y="0"/>
                    <a:pt x="20962" y="0"/>
                  </a:cubicBezTo>
                  <a:close/>
                </a:path>
              </a:pathLst>
            </a:custGeom>
            <a:solidFill>
              <a:srgbClr val="F1F1F1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139986" cy="1246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1086669" y="6262692"/>
            <a:ext cx="1673561" cy="1673561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972F0">
                    <a:alpha val="100000"/>
                  </a:srgbClr>
                </a:gs>
                <a:gs pos="100000">
                  <a:srgbClr val="1CDA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7020776" y="528088"/>
            <a:ext cx="1766866" cy="969568"/>
          </a:xfrm>
          <a:custGeom>
            <a:avLst/>
            <a:gdLst/>
            <a:ahLst/>
            <a:cxnLst/>
            <a:rect l="l" t="t" r="r" b="b"/>
            <a:pathLst>
              <a:path w="1766866" h="969568">
                <a:moveTo>
                  <a:pt x="0" y="0"/>
                </a:moveTo>
                <a:lnTo>
                  <a:pt x="1766866" y="0"/>
                </a:lnTo>
                <a:lnTo>
                  <a:pt x="1766866" y="969568"/>
                </a:lnTo>
                <a:lnTo>
                  <a:pt x="0" y="9695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0" y="9828123"/>
            <a:ext cx="18288000" cy="12844173"/>
            <a:chOff x="0" y="0"/>
            <a:chExt cx="4816593" cy="338282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4816592" cy="3382827"/>
            </a:xfrm>
            <a:custGeom>
              <a:avLst/>
              <a:gdLst/>
              <a:ahLst/>
              <a:cxnLst/>
              <a:rect l="l" t="t" r="r" b="b"/>
              <a:pathLst>
                <a:path w="4816592" h="3382827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3361237"/>
                  </a:lnTo>
                  <a:cubicBezTo>
                    <a:pt x="4816592" y="3366963"/>
                    <a:pt x="4814318" y="3372455"/>
                    <a:pt x="4810269" y="3376504"/>
                  </a:cubicBezTo>
                  <a:cubicBezTo>
                    <a:pt x="4806220" y="3380553"/>
                    <a:pt x="4800728" y="3382827"/>
                    <a:pt x="4795002" y="3382827"/>
                  </a:cubicBezTo>
                  <a:lnTo>
                    <a:pt x="21590" y="3382827"/>
                  </a:lnTo>
                  <a:cubicBezTo>
                    <a:pt x="9666" y="3382827"/>
                    <a:pt x="0" y="3373161"/>
                    <a:pt x="0" y="3361237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3972F0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4816593" cy="34209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366080" y="9171889"/>
            <a:ext cx="1766866" cy="969568"/>
          </a:xfrm>
          <a:custGeom>
            <a:avLst/>
            <a:gdLst/>
            <a:ahLst/>
            <a:cxnLst/>
            <a:rect l="l" t="t" r="r" b="b"/>
            <a:pathLst>
              <a:path w="1766866" h="969568">
                <a:moveTo>
                  <a:pt x="0" y="0"/>
                </a:moveTo>
                <a:lnTo>
                  <a:pt x="1766866" y="0"/>
                </a:lnTo>
                <a:lnTo>
                  <a:pt x="1766866" y="969568"/>
                </a:lnTo>
                <a:lnTo>
                  <a:pt x="0" y="9695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2599173">
            <a:off x="9245747" y="2372133"/>
            <a:ext cx="565249" cy="521089"/>
          </a:xfrm>
          <a:custGeom>
            <a:avLst/>
            <a:gdLst/>
            <a:ahLst/>
            <a:cxnLst/>
            <a:rect l="l" t="t" r="r" b="b"/>
            <a:pathLst>
              <a:path w="565249" h="521089">
                <a:moveTo>
                  <a:pt x="0" y="0"/>
                </a:moveTo>
                <a:lnTo>
                  <a:pt x="565249" y="0"/>
                </a:lnTo>
                <a:lnTo>
                  <a:pt x="565249" y="521089"/>
                </a:lnTo>
                <a:lnTo>
                  <a:pt x="0" y="52108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31484" t="-39236" r="-39297" b="-46019"/>
            </a:stretch>
          </a:blipFill>
        </p:spPr>
      </p:sp>
      <p:sp>
        <p:nvSpPr>
          <p:cNvPr id="21" name="Freeform 21"/>
          <p:cNvSpPr/>
          <p:nvPr/>
        </p:nvSpPr>
        <p:spPr>
          <a:xfrm rot="2599173">
            <a:off x="424886" y="6042191"/>
            <a:ext cx="326694" cy="301171"/>
          </a:xfrm>
          <a:custGeom>
            <a:avLst/>
            <a:gdLst/>
            <a:ahLst/>
            <a:cxnLst/>
            <a:rect l="l" t="t" r="r" b="b"/>
            <a:pathLst>
              <a:path w="326694" h="301171">
                <a:moveTo>
                  <a:pt x="0" y="0"/>
                </a:moveTo>
                <a:lnTo>
                  <a:pt x="326693" y="0"/>
                </a:lnTo>
                <a:lnTo>
                  <a:pt x="326693" y="301171"/>
                </a:lnTo>
                <a:lnTo>
                  <a:pt x="0" y="3011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31484" t="-39236" r="-39297" b="-46019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597986" y="109016"/>
            <a:ext cx="3780892" cy="1681476"/>
          </a:xfrm>
          <a:custGeom>
            <a:avLst/>
            <a:gdLst/>
            <a:ahLst/>
            <a:cxnLst/>
            <a:rect l="l" t="t" r="r" b="b"/>
            <a:pathLst>
              <a:path w="3780892" h="1681476">
                <a:moveTo>
                  <a:pt x="0" y="0"/>
                </a:moveTo>
                <a:lnTo>
                  <a:pt x="3780892" y="0"/>
                </a:lnTo>
                <a:lnTo>
                  <a:pt x="3780892" y="1681477"/>
                </a:lnTo>
                <a:lnTo>
                  <a:pt x="0" y="16814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0401082" y="2632678"/>
            <a:ext cx="7699182" cy="6055430"/>
          </a:xfrm>
          <a:custGeom>
            <a:avLst/>
            <a:gdLst/>
            <a:ahLst/>
            <a:cxnLst/>
            <a:rect l="l" t="t" r="r" b="b"/>
            <a:pathLst>
              <a:path w="7699182" h="6055430">
                <a:moveTo>
                  <a:pt x="0" y="0"/>
                </a:moveTo>
                <a:lnTo>
                  <a:pt x="7699182" y="0"/>
                </a:lnTo>
                <a:lnTo>
                  <a:pt x="7699182" y="6055430"/>
                </a:lnTo>
                <a:lnTo>
                  <a:pt x="0" y="605543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597986" y="1992195"/>
            <a:ext cx="6887613" cy="738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001"/>
              </a:lnSpc>
            </a:pPr>
            <a:r>
              <a:rPr lang="en-US" sz="4286" b="1" spc="-3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¿Qué incluye la solución?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825348" y="3769523"/>
            <a:ext cx="7431406" cy="4078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354" lvl="1" indent="-194177" algn="l">
              <a:lnSpc>
                <a:spcPts val="2518"/>
              </a:lnSpc>
              <a:buFont typeface="Arial"/>
              <a:buChar char="•"/>
            </a:pPr>
            <a:r>
              <a:rPr lang="en-US" sz="179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Plataforma SCADA Web.</a:t>
            </a:r>
          </a:p>
          <a:p>
            <a:pPr marL="388354" lvl="1" indent="-194177" algn="l">
              <a:lnSpc>
                <a:spcPts val="2518"/>
              </a:lnSpc>
              <a:buFont typeface="Arial"/>
              <a:buChar char="•"/>
            </a:pPr>
            <a:r>
              <a:rPr lang="en-US" sz="179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Desarrollo de pantallas gráficas.</a:t>
            </a:r>
          </a:p>
          <a:p>
            <a:pPr marL="388354" lvl="1" indent="-194177" algn="l">
              <a:lnSpc>
                <a:spcPts val="2518"/>
              </a:lnSpc>
              <a:buFont typeface="Arial"/>
              <a:buChar char="•"/>
            </a:pPr>
            <a:r>
              <a:rPr lang="en-US" sz="179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Configuración de variables.</a:t>
            </a:r>
          </a:p>
          <a:p>
            <a:pPr marL="388354" lvl="1" indent="-194177" algn="l">
              <a:lnSpc>
                <a:spcPts val="2518"/>
              </a:lnSpc>
              <a:buFont typeface="Arial"/>
              <a:buChar char="•"/>
            </a:pPr>
            <a:r>
              <a:rPr lang="en-US" sz="179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Configuración de alarmas.</a:t>
            </a:r>
          </a:p>
          <a:p>
            <a:pPr marL="388354" lvl="1" indent="-194177" algn="l">
              <a:lnSpc>
                <a:spcPts val="2518"/>
              </a:lnSpc>
              <a:buFont typeface="Arial"/>
              <a:buChar char="•"/>
            </a:pPr>
            <a:r>
              <a:rPr lang="en-US" sz="179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Tendencias e históricos.</a:t>
            </a:r>
          </a:p>
          <a:p>
            <a:pPr marL="388354" lvl="1" indent="-194177" algn="l">
              <a:lnSpc>
                <a:spcPts val="2518"/>
              </a:lnSpc>
              <a:buFont typeface="Arial"/>
              <a:buChar char="•"/>
            </a:pPr>
            <a:r>
              <a:rPr lang="en-US" sz="179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Reportes personalizados.</a:t>
            </a:r>
          </a:p>
          <a:p>
            <a:pPr marL="388354" lvl="1" indent="-194177" algn="l">
              <a:lnSpc>
                <a:spcPts val="2518"/>
              </a:lnSpc>
              <a:buFont typeface="Arial"/>
              <a:buChar char="•"/>
            </a:pPr>
            <a:r>
              <a:rPr lang="en-US" sz="179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Gestión de usuarios y perfiles.</a:t>
            </a:r>
          </a:p>
          <a:p>
            <a:pPr marL="388354" lvl="1" indent="-194177" algn="l">
              <a:lnSpc>
                <a:spcPts val="2518"/>
              </a:lnSpc>
              <a:buFont typeface="Arial"/>
              <a:buChar char="•"/>
            </a:pPr>
            <a:r>
              <a:rPr lang="en-US" sz="179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Integración con PLC, RTU y Dataloggers.</a:t>
            </a:r>
          </a:p>
          <a:p>
            <a:pPr marL="388354" lvl="1" indent="-194177" algn="l">
              <a:lnSpc>
                <a:spcPts val="2518"/>
              </a:lnSpc>
              <a:buFont typeface="Arial"/>
              <a:buChar char="•"/>
            </a:pPr>
            <a:r>
              <a:rPr lang="en-US" sz="179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Integración con sensores e instrumentación.</a:t>
            </a:r>
          </a:p>
          <a:p>
            <a:pPr marL="388354" lvl="1" indent="-194177" algn="l">
              <a:lnSpc>
                <a:spcPts val="2518"/>
              </a:lnSpc>
              <a:buFont typeface="Arial"/>
              <a:buChar char="•"/>
            </a:pPr>
            <a:r>
              <a:rPr lang="en-US" sz="179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Puesta en marcha.</a:t>
            </a:r>
          </a:p>
          <a:p>
            <a:pPr marL="388354" lvl="1" indent="-194177" algn="l">
              <a:lnSpc>
                <a:spcPts val="2518"/>
              </a:lnSpc>
              <a:buFont typeface="Arial"/>
              <a:buChar char="•"/>
            </a:pPr>
            <a:r>
              <a:rPr lang="en-US" sz="179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Capacitación técnica.</a:t>
            </a:r>
          </a:p>
          <a:p>
            <a:pPr marL="388354" lvl="1" indent="-194177" algn="l">
              <a:lnSpc>
                <a:spcPts val="2518"/>
              </a:lnSpc>
              <a:buFont typeface="Arial"/>
              <a:buChar char="•"/>
            </a:pPr>
            <a:r>
              <a:rPr lang="en-US" sz="179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Soporte especializado.</a:t>
            </a:r>
          </a:p>
          <a:p>
            <a:pPr marL="0" lvl="0" indent="0" algn="l">
              <a:lnSpc>
                <a:spcPts val="2518"/>
              </a:lnSpc>
            </a:pPr>
            <a:endParaRPr lang="en-US" sz="1798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7986" y="1034117"/>
            <a:ext cx="441626" cy="463538"/>
          </a:xfrm>
          <a:custGeom>
            <a:avLst/>
            <a:gdLst/>
            <a:ahLst/>
            <a:cxnLst/>
            <a:rect l="l" t="t" r="r" b="b"/>
            <a:pathLst>
              <a:path w="441626" h="463538">
                <a:moveTo>
                  <a:pt x="0" y="0"/>
                </a:moveTo>
                <a:lnTo>
                  <a:pt x="441625" y="0"/>
                </a:lnTo>
                <a:lnTo>
                  <a:pt x="441625" y="463539"/>
                </a:lnTo>
                <a:lnTo>
                  <a:pt x="0" y="4635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09892" y="2286936"/>
            <a:ext cx="3534539" cy="1718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40"/>
              </a:lnSpc>
            </a:pPr>
            <a:r>
              <a:rPr lang="en-US" sz="4957" b="1" spc="-347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Casos de Éxito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372877" y="7702239"/>
            <a:ext cx="2306769" cy="199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15"/>
              </a:lnSpc>
            </a:pPr>
            <a:r>
              <a:rPr lang="en-US" sz="1515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EMAPA San Martín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627351" y="8044333"/>
            <a:ext cx="1797820" cy="199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15"/>
              </a:lnSpc>
            </a:pPr>
            <a:r>
              <a:rPr lang="en-US" sz="1515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Cliente Estratégico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728526" y="8022481"/>
            <a:ext cx="1797820" cy="199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15"/>
              </a:lnSpc>
            </a:pPr>
            <a:r>
              <a:rPr lang="en-US" sz="1515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Socio Técnico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-17259300" y="-1690561"/>
            <a:ext cx="17966065" cy="12844173"/>
            <a:chOff x="0" y="0"/>
            <a:chExt cx="4731803" cy="338282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731803" cy="3382827"/>
            </a:xfrm>
            <a:custGeom>
              <a:avLst/>
              <a:gdLst/>
              <a:ahLst/>
              <a:cxnLst/>
              <a:rect l="l" t="t" r="r" b="b"/>
              <a:pathLst>
                <a:path w="4731803" h="3382827">
                  <a:moveTo>
                    <a:pt x="21977" y="0"/>
                  </a:moveTo>
                  <a:lnTo>
                    <a:pt x="4709826" y="0"/>
                  </a:lnTo>
                  <a:cubicBezTo>
                    <a:pt x="4715655" y="0"/>
                    <a:pt x="4721245" y="2315"/>
                    <a:pt x="4725366" y="6437"/>
                  </a:cubicBezTo>
                  <a:cubicBezTo>
                    <a:pt x="4729488" y="10558"/>
                    <a:pt x="4731803" y="16148"/>
                    <a:pt x="4731803" y="21977"/>
                  </a:cubicBezTo>
                  <a:lnTo>
                    <a:pt x="4731803" y="3360850"/>
                  </a:lnTo>
                  <a:cubicBezTo>
                    <a:pt x="4731803" y="3366679"/>
                    <a:pt x="4729488" y="3372269"/>
                    <a:pt x="4725366" y="3376390"/>
                  </a:cubicBezTo>
                  <a:cubicBezTo>
                    <a:pt x="4721245" y="3380512"/>
                    <a:pt x="4715655" y="3382827"/>
                    <a:pt x="4709826" y="3382827"/>
                  </a:cubicBezTo>
                  <a:lnTo>
                    <a:pt x="21977" y="3382827"/>
                  </a:lnTo>
                  <a:cubicBezTo>
                    <a:pt x="16148" y="3382827"/>
                    <a:pt x="10558" y="3380512"/>
                    <a:pt x="6437" y="3376390"/>
                  </a:cubicBezTo>
                  <a:cubicBezTo>
                    <a:pt x="2315" y="3372269"/>
                    <a:pt x="0" y="3366679"/>
                    <a:pt x="0" y="3360850"/>
                  </a:cubicBezTo>
                  <a:lnTo>
                    <a:pt x="0" y="21977"/>
                  </a:lnTo>
                  <a:cubicBezTo>
                    <a:pt x="0" y="16148"/>
                    <a:pt x="2315" y="10558"/>
                    <a:pt x="6437" y="6437"/>
                  </a:cubicBezTo>
                  <a:cubicBezTo>
                    <a:pt x="10558" y="2315"/>
                    <a:pt x="16148" y="0"/>
                    <a:pt x="21977" y="0"/>
                  </a:cubicBezTo>
                  <a:close/>
                </a:path>
              </a:pathLst>
            </a:custGeom>
            <a:solidFill>
              <a:srgbClr val="3972F0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731803" cy="34209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2173269" y="7473894"/>
            <a:ext cx="9529995" cy="9529995"/>
          </a:xfrm>
          <a:custGeom>
            <a:avLst/>
            <a:gdLst/>
            <a:ahLst/>
            <a:cxnLst/>
            <a:rect l="l" t="t" r="r" b="b"/>
            <a:pathLst>
              <a:path w="9529995" h="9529995">
                <a:moveTo>
                  <a:pt x="0" y="0"/>
                </a:moveTo>
                <a:lnTo>
                  <a:pt x="9529995" y="0"/>
                </a:lnTo>
                <a:lnTo>
                  <a:pt x="9529995" y="9529995"/>
                </a:lnTo>
                <a:lnTo>
                  <a:pt x="0" y="95299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357792" y="-6632708"/>
            <a:ext cx="9529995" cy="9529995"/>
          </a:xfrm>
          <a:custGeom>
            <a:avLst/>
            <a:gdLst/>
            <a:ahLst/>
            <a:cxnLst/>
            <a:rect l="l" t="t" r="r" b="b"/>
            <a:pathLst>
              <a:path w="9529995" h="9529995">
                <a:moveTo>
                  <a:pt x="0" y="0"/>
                </a:moveTo>
                <a:lnTo>
                  <a:pt x="9529996" y="0"/>
                </a:lnTo>
                <a:lnTo>
                  <a:pt x="9529996" y="9529996"/>
                </a:lnTo>
                <a:lnTo>
                  <a:pt x="0" y="95299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7259300" y="1034117"/>
            <a:ext cx="1766866" cy="969568"/>
          </a:xfrm>
          <a:custGeom>
            <a:avLst/>
            <a:gdLst/>
            <a:ahLst/>
            <a:cxnLst/>
            <a:rect l="l" t="t" r="r" b="b"/>
            <a:pathLst>
              <a:path w="1766866" h="969568">
                <a:moveTo>
                  <a:pt x="0" y="0"/>
                </a:moveTo>
                <a:lnTo>
                  <a:pt x="1766866" y="0"/>
                </a:lnTo>
                <a:lnTo>
                  <a:pt x="1766866" y="969568"/>
                </a:lnTo>
                <a:lnTo>
                  <a:pt x="0" y="9695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35365" y="8773516"/>
            <a:ext cx="1766866" cy="969568"/>
          </a:xfrm>
          <a:custGeom>
            <a:avLst/>
            <a:gdLst/>
            <a:ahLst/>
            <a:cxnLst/>
            <a:rect l="l" t="t" r="r" b="b"/>
            <a:pathLst>
              <a:path w="1766866" h="969568">
                <a:moveTo>
                  <a:pt x="0" y="0"/>
                </a:moveTo>
                <a:lnTo>
                  <a:pt x="1766866" y="0"/>
                </a:lnTo>
                <a:lnTo>
                  <a:pt x="1766866" y="969568"/>
                </a:lnTo>
                <a:lnTo>
                  <a:pt x="0" y="9695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2599173">
            <a:off x="10486285" y="4868524"/>
            <a:ext cx="630036" cy="580815"/>
          </a:xfrm>
          <a:custGeom>
            <a:avLst/>
            <a:gdLst/>
            <a:ahLst/>
            <a:cxnLst/>
            <a:rect l="l" t="t" r="r" b="b"/>
            <a:pathLst>
              <a:path w="630036" h="580815">
                <a:moveTo>
                  <a:pt x="0" y="0"/>
                </a:moveTo>
                <a:lnTo>
                  <a:pt x="630037" y="0"/>
                </a:lnTo>
                <a:lnTo>
                  <a:pt x="630037" y="580815"/>
                </a:lnTo>
                <a:lnTo>
                  <a:pt x="0" y="5808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31484" t="-39236" r="-39297" b="-46019"/>
            </a:stretch>
          </a:blipFill>
        </p:spPr>
      </p:sp>
      <p:sp>
        <p:nvSpPr>
          <p:cNvPr id="15" name="Freeform 15"/>
          <p:cNvSpPr/>
          <p:nvPr/>
        </p:nvSpPr>
        <p:spPr>
          <a:xfrm rot="2599173">
            <a:off x="17023247" y="7456025"/>
            <a:ext cx="472106" cy="435223"/>
          </a:xfrm>
          <a:custGeom>
            <a:avLst/>
            <a:gdLst/>
            <a:ahLst/>
            <a:cxnLst/>
            <a:rect l="l" t="t" r="r" b="b"/>
            <a:pathLst>
              <a:path w="472106" h="435223">
                <a:moveTo>
                  <a:pt x="0" y="0"/>
                </a:moveTo>
                <a:lnTo>
                  <a:pt x="472106" y="0"/>
                </a:lnTo>
                <a:lnTo>
                  <a:pt x="472106" y="435223"/>
                </a:lnTo>
                <a:lnTo>
                  <a:pt x="0" y="4352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31484" t="-39236" r="-39297" b="-46019"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983678" y="5586337"/>
            <a:ext cx="3600815" cy="1604881"/>
            <a:chOff x="0" y="0"/>
            <a:chExt cx="948363" cy="42268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48363" cy="422685"/>
            </a:xfrm>
            <a:custGeom>
              <a:avLst/>
              <a:gdLst/>
              <a:ahLst/>
              <a:cxnLst/>
              <a:rect l="l" t="t" r="r" b="b"/>
              <a:pathLst>
                <a:path w="948363" h="422685">
                  <a:moveTo>
                    <a:pt x="47301" y="0"/>
                  </a:moveTo>
                  <a:lnTo>
                    <a:pt x="901062" y="0"/>
                  </a:lnTo>
                  <a:cubicBezTo>
                    <a:pt x="913607" y="0"/>
                    <a:pt x="925638" y="4983"/>
                    <a:pt x="934509" y="13854"/>
                  </a:cubicBezTo>
                  <a:cubicBezTo>
                    <a:pt x="943379" y="22725"/>
                    <a:pt x="948363" y="34756"/>
                    <a:pt x="948363" y="47301"/>
                  </a:cubicBezTo>
                  <a:lnTo>
                    <a:pt x="948363" y="375384"/>
                  </a:lnTo>
                  <a:cubicBezTo>
                    <a:pt x="948363" y="387929"/>
                    <a:pt x="943379" y="399960"/>
                    <a:pt x="934509" y="408831"/>
                  </a:cubicBezTo>
                  <a:cubicBezTo>
                    <a:pt x="925638" y="417701"/>
                    <a:pt x="913607" y="422685"/>
                    <a:pt x="901062" y="422685"/>
                  </a:cubicBezTo>
                  <a:lnTo>
                    <a:pt x="47301" y="422685"/>
                  </a:lnTo>
                  <a:cubicBezTo>
                    <a:pt x="34756" y="422685"/>
                    <a:pt x="22725" y="417701"/>
                    <a:pt x="13854" y="408831"/>
                  </a:cubicBezTo>
                  <a:cubicBezTo>
                    <a:pt x="4983" y="399960"/>
                    <a:pt x="0" y="387929"/>
                    <a:pt x="0" y="375384"/>
                  </a:cubicBezTo>
                  <a:lnTo>
                    <a:pt x="0" y="47301"/>
                  </a:lnTo>
                  <a:cubicBezTo>
                    <a:pt x="0" y="34756"/>
                    <a:pt x="4983" y="22725"/>
                    <a:pt x="13854" y="13854"/>
                  </a:cubicBezTo>
                  <a:cubicBezTo>
                    <a:pt x="22725" y="4983"/>
                    <a:pt x="34756" y="0"/>
                    <a:pt x="47301" y="0"/>
                  </a:cubicBezTo>
                  <a:close/>
                </a:path>
              </a:pathLst>
            </a:custGeom>
            <a:solidFill>
              <a:srgbClr val="F1F1F1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948363" cy="4607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049954" y="5972649"/>
            <a:ext cx="3304556" cy="832258"/>
          </a:xfrm>
          <a:custGeom>
            <a:avLst/>
            <a:gdLst/>
            <a:ahLst/>
            <a:cxnLst/>
            <a:rect l="l" t="t" r="r" b="b"/>
            <a:pathLst>
              <a:path w="3304556" h="832258">
                <a:moveTo>
                  <a:pt x="0" y="0"/>
                </a:moveTo>
                <a:lnTo>
                  <a:pt x="3304555" y="0"/>
                </a:lnTo>
                <a:lnTo>
                  <a:pt x="3304555" y="832258"/>
                </a:lnTo>
                <a:lnTo>
                  <a:pt x="0" y="83225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9898986" y="5662413"/>
            <a:ext cx="3600815" cy="1568509"/>
            <a:chOff x="0" y="0"/>
            <a:chExt cx="948363" cy="41310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948363" cy="413105"/>
            </a:xfrm>
            <a:custGeom>
              <a:avLst/>
              <a:gdLst/>
              <a:ahLst/>
              <a:cxnLst/>
              <a:rect l="l" t="t" r="r" b="b"/>
              <a:pathLst>
                <a:path w="948363" h="413105">
                  <a:moveTo>
                    <a:pt x="47301" y="0"/>
                  </a:moveTo>
                  <a:lnTo>
                    <a:pt x="901062" y="0"/>
                  </a:lnTo>
                  <a:cubicBezTo>
                    <a:pt x="913607" y="0"/>
                    <a:pt x="925638" y="4983"/>
                    <a:pt x="934509" y="13854"/>
                  </a:cubicBezTo>
                  <a:cubicBezTo>
                    <a:pt x="943379" y="22725"/>
                    <a:pt x="948363" y="34756"/>
                    <a:pt x="948363" y="47301"/>
                  </a:cubicBezTo>
                  <a:lnTo>
                    <a:pt x="948363" y="365804"/>
                  </a:lnTo>
                  <a:cubicBezTo>
                    <a:pt x="948363" y="378349"/>
                    <a:pt x="943379" y="390381"/>
                    <a:pt x="934509" y="399251"/>
                  </a:cubicBezTo>
                  <a:cubicBezTo>
                    <a:pt x="925638" y="408122"/>
                    <a:pt x="913607" y="413105"/>
                    <a:pt x="901062" y="413105"/>
                  </a:cubicBezTo>
                  <a:lnTo>
                    <a:pt x="47301" y="413105"/>
                  </a:lnTo>
                  <a:cubicBezTo>
                    <a:pt x="34756" y="413105"/>
                    <a:pt x="22725" y="408122"/>
                    <a:pt x="13854" y="399251"/>
                  </a:cubicBezTo>
                  <a:cubicBezTo>
                    <a:pt x="4983" y="390381"/>
                    <a:pt x="0" y="378349"/>
                    <a:pt x="0" y="365804"/>
                  </a:cubicBezTo>
                  <a:lnTo>
                    <a:pt x="0" y="47301"/>
                  </a:lnTo>
                  <a:cubicBezTo>
                    <a:pt x="0" y="34756"/>
                    <a:pt x="4983" y="22725"/>
                    <a:pt x="13854" y="13854"/>
                  </a:cubicBezTo>
                  <a:cubicBezTo>
                    <a:pt x="22725" y="4983"/>
                    <a:pt x="34756" y="0"/>
                    <a:pt x="47301" y="0"/>
                  </a:cubicBezTo>
                  <a:close/>
                </a:path>
              </a:pathLst>
            </a:custGeom>
            <a:solidFill>
              <a:srgbClr val="F1F1F1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948363" cy="4512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5716859" y="5586337"/>
            <a:ext cx="3600815" cy="1604881"/>
            <a:chOff x="0" y="0"/>
            <a:chExt cx="948363" cy="42268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948363" cy="422685"/>
            </a:xfrm>
            <a:custGeom>
              <a:avLst/>
              <a:gdLst/>
              <a:ahLst/>
              <a:cxnLst/>
              <a:rect l="l" t="t" r="r" b="b"/>
              <a:pathLst>
                <a:path w="948363" h="422685">
                  <a:moveTo>
                    <a:pt x="47301" y="0"/>
                  </a:moveTo>
                  <a:lnTo>
                    <a:pt x="901062" y="0"/>
                  </a:lnTo>
                  <a:cubicBezTo>
                    <a:pt x="913607" y="0"/>
                    <a:pt x="925638" y="4983"/>
                    <a:pt x="934509" y="13854"/>
                  </a:cubicBezTo>
                  <a:cubicBezTo>
                    <a:pt x="943379" y="22725"/>
                    <a:pt x="948363" y="34756"/>
                    <a:pt x="948363" y="47301"/>
                  </a:cubicBezTo>
                  <a:lnTo>
                    <a:pt x="948363" y="375384"/>
                  </a:lnTo>
                  <a:cubicBezTo>
                    <a:pt x="948363" y="387929"/>
                    <a:pt x="943379" y="399960"/>
                    <a:pt x="934509" y="408831"/>
                  </a:cubicBezTo>
                  <a:cubicBezTo>
                    <a:pt x="925638" y="417701"/>
                    <a:pt x="913607" y="422685"/>
                    <a:pt x="901062" y="422685"/>
                  </a:cubicBezTo>
                  <a:lnTo>
                    <a:pt x="47301" y="422685"/>
                  </a:lnTo>
                  <a:cubicBezTo>
                    <a:pt x="34756" y="422685"/>
                    <a:pt x="22725" y="417701"/>
                    <a:pt x="13854" y="408831"/>
                  </a:cubicBezTo>
                  <a:cubicBezTo>
                    <a:pt x="4983" y="399960"/>
                    <a:pt x="0" y="387929"/>
                    <a:pt x="0" y="375384"/>
                  </a:cubicBezTo>
                  <a:lnTo>
                    <a:pt x="0" y="47301"/>
                  </a:lnTo>
                  <a:cubicBezTo>
                    <a:pt x="0" y="34756"/>
                    <a:pt x="4983" y="22725"/>
                    <a:pt x="13854" y="13854"/>
                  </a:cubicBezTo>
                  <a:cubicBezTo>
                    <a:pt x="22725" y="4983"/>
                    <a:pt x="34756" y="0"/>
                    <a:pt x="47301" y="0"/>
                  </a:cubicBezTo>
                  <a:close/>
                </a:path>
              </a:pathLst>
            </a:custGeom>
            <a:solidFill>
              <a:srgbClr val="F1F1F1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948363" cy="4607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6052305" y="5662413"/>
            <a:ext cx="2989431" cy="1452729"/>
          </a:xfrm>
          <a:custGeom>
            <a:avLst/>
            <a:gdLst/>
            <a:ahLst/>
            <a:cxnLst/>
            <a:rect l="l" t="t" r="r" b="b"/>
            <a:pathLst>
              <a:path w="2989431" h="1452729">
                <a:moveTo>
                  <a:pt x="0" y="0"/>
                </a:moveTo>
                <a:lnTo>
                  <a:pt x="2989431" y="0"/>
                </a:lnTo>
                <a:lnTo>
                  <a:pt x="2989431" y="1452729"/>
                </a:lnTo>
                <a:lnTo>
                  <a:pt x="0" y="145272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grpSp>
        <p:nvGrpSpPr>
          <p:cNvPr id="27" name="Group 27"/>
          <p:cNvGrpSpPr/>
          <p:nvPr/>
        </p:nvGrpSpPr>
        <p:grpSpPr>
          <a:xfrm>
            <a:off x="14080826" y="5662413"/>
            <a:ext cx="3600815" cy="1613208"/>
            <a:chOff x="0" y="0"/>
            <a:chExt cx="948363" cy="424878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948363" cy="424878"/>
            </a:xfrm>
            <a:custGeom>
              <a:avLst/>
              <a:gdLst/>
              <a:ahLst/>
              <a:cxnLst/>
              <a:rect l="l" t="t" r="r" b="b"/>
              <a:pathLst>
                <a:path w="948363" h="424878">
                  <a:moveTo>
                    <a:pt x="47301" y="0"/>
                  </a:moveTo>
                  <a:lnTo>
                    <a:pt x="901062" y="0"/>
                  </a:lnTo>
                  <a:cubicBezTo>
                    <a:pt x="913607" y="0"/>
                    <a:pt x="925638" y="4983"/>
                    <a:pt x="934509" y="13854"/>
                  </a:cubicBezTo>
                  <a:cubicBezTo>
                    <a:pt x="943379" y="22725"/>
                    <a:pt x="948363" y="34756"/>
                    <a:pt x="948363" y="47301"/>
                  </a:cubicBezTo>
                  <a:lnTo>
                    <a:pt x="948363" y="377577"/>
                  </a:lnTo>
                  <a:cubicBezTo>
                    <a:pt x="948363" y="390122"/>
                    <a:pt x="943379" y="402153"/>
                    <a:pt x="934509" y="411024"/>
                  </a:cubicBezTo>
                  <a:cubicBezTo>
                    <a:pt x="925638" y="419894"/>
                    <a:pt x="913607" y="424878"/>
                    <a:pt x="901062" y="424878"/>
                  </a:cubicBezTo>
                  <a:lnTo>
                    <a:pt x="47301" y="424878"/>
                  </a:lnTo>
                  <a:cubicBezTo>
                    <a:pt x="34756" y="424878"/>
                    <a:pt x="22725" y="419894"/>
                    <a:pt x="13854" y="411024"/>
                  </a:cubicBezTo>
                  <a:cubicBezTo>
                    <a:pt x="4983" y="402153"/>
                    <a:pt x="0" y="390122"/>
                    <a:pt x="0" y="377577"/>
                  </a:cubicBezTo>
                  <a:lnTo>
                    <a:pt x="0" y="47301"/>
                  </a:lnTo>
                  <a:cubicBezTo>
                    <a:pt x="0" y="34756"/>
                    <a:pt x="4983" y="22725"/>
                    <a:pt x="13854" y="13854"/>
                  </a:cubicBezTo>
                  <a:cubicBezTo>
                    <a:pt x="22725" y="4983"/>
                    <a:pt x="34756" y="0"/>
                    <a:pt x="47301" y="0"/>
                  </a:cubicBezTo>
                  <a:close/>
                </a:path>
              </a:pathLst>
            </a:custGeom>
            <a:solidFill>
              <a:srgbClr val="F1F1F1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948363" cy="462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10275040" y="5804706"/>
            <a:ext cx="2848708" cy="1283925"/>
          </a:xfrm>
          <a:custGeom>
            <a:avLst/>
            <a:gdLst/>
            <a:ahLst/>
            <a:cxnLst/>
            <a:rect l="l" t="t" r="r" b="b"/>
            <a:pathLst>
              <a:path w="2848708" h="1283925">
                <a:moveTo>
                  <a:pt x="0" y="0"/>
                </a:moveTo>
                <a:lnTo>
                  <a:pt x="2848707" y="0"/>
                </a:lnTo>
                <a:lnTo>
                  <a:pt x="2848707" y="1283924"/>
                </a:lnTo>
                <a:lnTo>
                  <a:pt x="0" y="128392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4728526" y="5734662"/>
            <a:ext cx="1763538" cy="1496261"/>
          </a:xfrm>
          <a:custGeom>
            <a:avLst/>
            <a:gdLst/>
            <a:ahLst/>
            <a:cxnLst/>
            <a:rect l="l" t="t" r="r" b="b"/>
            <a:pathLst>
              <a:path w="1763538" h="1496261">
                <a:moveTo>
                  <a:pt x="0" y="0"/>
                </a:moveTo>
                <a:lnTo>
                  <a:pt x="1763538" y="0"/>
                </a:lnTo>
                <a:lnTo>
                  <a:pt x="1763538" y="1496261"/>
                </a:lnTo>
                <a:lnTo>
                  <a:pt x="0" y="149626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b="-8183"/>
            </a:stretch>
          </a:blipFill>
        </p:spPr>
      </p:sp>
      <p:sp>
        <p:nvSpPr>
          <p:cNvPr id="32" name="TextBox 32"/>
          <p:cNvSpPr txBox="1"/>
          <p:nvPr/>
        </p:nvSpPr>
        <p:spPr>
          <a:xfrm>
            <a:off x="4963099" y="2310943"/>
            <a:ext cx="11726748" cy="19894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17"/>
              </a:lnSpc>
            </a:pPr>
            <a:r>
              <a:rPr lang="en-US" sz="229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OBRICOM YPK S.A es una empresa especializada en el desarrollo de soluciones tecnológicas para el monitoreo y control remoto de estaciones y equipos industriales. Contamos con amplia experiencia en plataformas IoT, integración SCADA y sistemas de gestión de datos en la nube, brindando soluciones a empresas de agua, saneamiento y energía en todo el Perú.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309892" y="7502469"/>
            <a:ext cx="2332457" cy="199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15"/>
              </a:lnSpc>
            </a:pPr>
            <a:r>
              <a:rPr lang="en-US" sz="1515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SEDALIB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577210" y="7816270"/>
            <a:ext cx="1797820" cy="199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15"/>
              </a:lnSpc>
            </a:pPr>
            <a:r>
              <a:rPr lang="en-US" sz="1515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Cliente Estratégico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024863" y="7625716"/>
            <a:ext cx="2332457" cy="199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15"/>
              </a:lnSpc>
            </a:pPr>
            <a:r>
              <a:rPr lang="en-US" sz="1515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SEDACUSCO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6292181" y="7967811"/>
            <a:ext cx="1797820" cy="199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15"/>
              </a:lnSpc>
            </a:pPr>
            <a:r>
              <a:rPr lang="en-US" sz="1515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Cliente Estratégico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4444066" y="7625716"/>
            <a:ext cx="2332457" cy="199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15"/>
              </a:lnSpc>
            </a:pPr>
            <a:r>
              <a:rPr lang="en-US" sz="1515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Haro Ingenieros</a:t>
            </a:r>
          </a:p>
        </p:txBody>
      </p:sp>
      <p:sp>
        <p:nvSpPr>
          <p:cNvPr id="38" name="Freeform 38"/>
          <p:cNvSpPr/>
          <p:nvPr/>
        </p:nvSpPr>
        <p:spPr>
          <a:xfrm>
            <a:off x="2271412" y="315142"/>
            <a:ext cx="3780892" cy="1681476"/>
          </a:xfrm>
          <a:custGeom>
            <a:avLst/>
            <a:gdLst/>
            <a:ahLst/>
            <a:cxnLst/>
            <a:rect l="l" t="t" r="r" b="b"/>
            <a:pathLst>
              <a:path w="3780892" h="1681476">
                <a:moveTo>
                  <a:pt x="0" y="0"/>
                </a:moveTo>
                <a:lnTo>
                  <a:pt x="3780893" y="0"/>
                </a:lnTo>
                <a:lnTo>
                  <a:pt x="3780893" y="1681476"/>
                </a:lnTo>
                <a:lnTo>
                  <a:pt x="0" y="168147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7986" y="1034117"/>
            <a:ext cx="441626" cy="463538"/>
          </a:xfrm>
          <a:custGeom>
            <a:avLst/>
            <a:gdLst/>
            <a:ahLst/>
            <a:cxnLst/>
            <a:rect l="l" t="t" r="r" b="b"/>
            <a:pathLst>
              <a:path w="441626" h="463538">
                <a:moveTo>
                  <a:pt x="0" y="0"/>
                </a:moveTo>
                <a:lnTo>
                  <a:pt x="441625" y="0"/>
                </a:lnTo>
                <a:lnTo>
                  <a:pt x="441625" y="463539"/>
                </a:lnTo>
                <a:lnTo>
                  <a:pt x="0" y="4635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7457712" y="-1307820"/>
            <a:ext cx="5051305" cy="12844173"/>
            <a:chOff x="0" y="0"/>
            <a:chExt cx="1330385" cy="338282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30385" cy="3382827"/>
            </a:xfrm>
            <a:custGeom>
              <a:avLst/>
              <a:gdLst/>
              <a:ahLst/>
              <a:cxnLst/>
              <a:rect l="l" t="t" r="r" b="b"/>
              <a:pathLst>
                <a:path w="1330385" h="3382827">
                  <a:moveTo>
                    <a:pt x="78166" y="0"/>
                  </a:moveTo>
                  <a:lnTo>
                    <a:pt x="1252219" y="0"/>
                  </a:lnTo>
                  <a:cubicBezTo>
                    <a:pt x="1272950" y="0"/>
                    <a:pt x="1292832" y="8235"/>
                    <a:pt x="1307491" y="22894"/>
                  </a:cubicBezTo>
                  <a:cubicBezTo>
                    <a:pt x="1322150" y="37553"/>
                    <a:pt x="1330385" y="57435"/>
                    <a:pt x="1330385" y="78166"/>
                  </a:cubicBezTo>
                  <a:lnTo>
                    <a:pt x="1330385" y="3304662"/>
                  </a:lnTo>
                  <a:cubicBezTo>
                    <a:pt x="1330385" y="3325392"/>
                    <a:pt x="1322150" y="3345274"/>
                    <a:pt x="1307491" y="3359933"/>
                  </a:cubicBezTo>
                  <a:cubicBezTo>
                    <a:pt x="1292832" y="3374592"/>
                    <a:pt x="1272950" y="3382827"/>
                    <a:pt x="1252219" y="3382827"/>
                  </a:cubicBezTo>
                  <a:lnTo>
                    <a:pt x="78166" y="3382827"/>
                  </a:lnTo>
                  <a:cubicBezTo>
                    <a:pt x="57435" y="3382827"/>
                    <a:pt x="37553" y="3374592"/>
                    <a:pt x="22894" y="3359933"/>
                  </a:cubicBezTo>
                  <a:cubicBezTo>
                    <a:pt x="8235" y="3345274"/>
                    <a:pt x="0" y="3325392"/>
                    <a:pt x="0" y="3304662"/>
                  </a:cubicBezTo>
                  <a:lnTo>
                    <a:pt x="0" y="78166"/>
                  </a:lnTo>
                  <a:cubicBezTo>
                    <a:pt x="0" y="57435"/>
                    <a:pt x="8235" y="37553"/>
                    <a:pt x="22894" y="22894"/>
                  </a:cubicBezTo>
                  <a:cubicBezTo>
                    <a:pt x="37553" y="8235"/>
                    <a:pt x="57435" y="0"/>
                    <a:pt x="78166" y="0"/>
                  </a:cubicBezTo>
                  <a:close/>
                </a:path>
              </a:pathLst>
            </a:custGeom>
            <a:solidFill>
              <a:srgbClr val="3972F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330385" cy="34209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803348" y="842233"/>
            <a:ext cx="1673561" cy="1673561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972F0">
                    <a:alpha val="100000"/>
                  </a:srgbClr>
                </a:gs>
                <a:gs pos="100000">
                  <a:srgbClr val="1CDA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9295498" y="1263178"/>
            <a:ext cx="7396725" cy="3880322"/>
            <a:chOff x="0" y="0"/>
            <a:chExt cx="6350000" cy="333121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3331210"/>
            </a:xfrm>
            <a:custGeom>
              <a:avLst/>
              <a:gdLst/>
              <a:ahLst/>
              <a:cxnLst/>
              <a:rect l="l" t="t" r="r" b="b"/>
              <a:pathLst>
                <a:path w="6350000" h="3331210">
                  <a:moveTo>
                    <a:pt x="6209030" y="0"/>
                  </a:moveTo>
                  <a:lnTo>
                    <a:pt x="140970" y="0"/>
                  </a:lnTo>
                  <a:cubicBezTo>
                    <a:pt x="63500" y="0"/>
                    <a:pt x="0" y="62230"/>
                    <a:pt x="0" y="138430"/>
                  </a:cubicBezTo>
                  <a:lnTo>
                    <a:pt x="0" y="3192780"/>
                  </a:lnTo>
                  <a:cubicBezTo>
                    <a:pt x="0" y="3268980"/>
                    <a:pt x="63500" y="3331210"/>
                    <a:pt x="140970" y="3331210"/>
                  </a:cubicBezTo>
                  <a:lnTo>
                    <a:pt x="6209030" y="3331210"/>
                  </a:lnTo>
                  <a:cubicBezTo>
                    <a:pt x="6286500" y="3331210"/>
                    <a:pt x="6350000" y="3268980"/>
                    <a:pt x="6350000" y="3192780"/>
                  </a:cubicBezTo>
                  <a:lnTo>
                    <a:pt x="6350000" y="138430"/>
                  </a:lnTo>
                  <a:cubicBezTo>
                    <a:pt x="6350000" y="62230"/>
                    <a:pt x="6286500" y="0"/>
                    <a:pt x="6209030" y="0"/>
                  </a:cubicBezTo>
                  <a:close/>
                </a:path>
              </a:pathLst>
            </a:custGeom>
            <a:blipFill>
              <a:blip r:embed="rId4"/>
              <a:stretch>
                <a:fillRect t="-395" b="-395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9295498" y="5486616"/>
            <a:ext cx="6809993" cy="3439527"/>
            <a:chOff x="0" y="0"/>
            <a:chExt cx="1684346" cy="85071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684346" cy="850714"/>
            </a:xfrm>
            <a:custGeom>
              <a:avLst/>
              <a:gdLst/>
              <a:ahLst/>
              <a:cxnLst/>
              <a:rect l="l" t="t" r="r" b="b"/>
              <a:pathLst>
                <a:path w="1684346" h="850714">
                  <a:moveTo>
                    <a:pt x="39790" y="0"/>
                  </a:moveTo>
                  <a:lnTo>
                    <a:pt x="1644557" y="0"/>
                  </a:lnTo>
                  <a:cubicBezTo>
                    <a:pt x="1655109" y="0"/>
                    <a:pt x="1665230" y="4192"/>
                    <a:pt x="1672692" y="11654"/>
                  </a:cubicBezTo>
                  <a:cubicBezTo>
                    <a:pt x="1680154" y="19116"/>
                    <a:pt x="1684346" y="29237"/>
                    <a:pt x="1684346" y="39790"/>
                  </a:cubicBezTo>
                  <a:lnTo>
                    <a:pt x="1684346" y="810924"/>
                  </a:lnTo>
                  <a:cubicBezTo>
                    <a:pt x="1684346" y="832899"/>
                    <a:pt x="1666532" y="850714"/>
                    <a:pt x="1644557" y="850714"/>
                  </a:cubicBezTo>
                  <a:lnTo>
                    <a:pt x="39790" y="850714"/>
                  </a:lnTo>
                  <a:cubicBezTo>
                    <a:pt x="17814" y="850714"/>
                    <a:pt x="0" y="832899"/>
                    <a:pt x="0" y="810924"/>
                  </a:cubicBezTo>
                  <a:lnTo>
                    <a:pt x="0" y="39790"/>
                  </a:lnTo>
                  <a:cubicBezTo>
                    <a:pt x="0" y="17814"/>
                    <a:pt x="17814" y="0"/>
                    <a:pt x="39790" y="0"/>
                  </a:cubicBezTo>
                  <a:close/>
                </a:path>
              </a:pathLst>
            </a:custGeom>
            <a:solidFill>
              <a:srgbClr val="3972F0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684346" cy="8888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9637420" y="6614934"/>
            <a:ext cx="636473" cy="636473"/>
          </a:xfrm>
          <a:custGeom>
            <a:avLst/>
            <a:gdLst/>
            <a:ahLst/>
            <a:cxnLst/>
            <a:rect l="l" t="t" r="r" b="b"/>
            <a:pathLst>
              <a:path w="636473" h="636473">
                <a:moveTo>
                  <a:pt x="0" y="0"/>
                </a:moveTo>
                <a:lnTo>
                  <a:pt x="636473" y="0"/>
                </a:lnTo>
                <a:lnTo>
                  <a:pt x="636473" y="636473"/>
                </a:lnTo>
                <a:lnTo>
                  <a:pt x="0" y="6364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9653516" y="5824657"/>
            <a:ext cx="604282" cy="604282"/>
          </a:xfrm>
          <a:custGeom>
            <a:avLst/>
            <a:gdLst/>
            <a:ahLst/>
            <a:cxnLst/>
            <a:rect l="l" t="t" r="r" b="b"/>
            <a:pathLst>
              <a:path w="604282" h="604282">
                <a:moveTo>
                  <a:pt x="0" y="0"/>
                </a:moveTo>
                <a:lnTo>
                  <a:pt x="604281" y="0"/>
                </a:lnTo>
                <a:lnTo>
                  <a:pt x="604281" y="604281"/>
                </a:lnTo>
                <a:lnTo>
                  <a:pt x="0" y="60428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653516" y="7434981"/>
            <a:ext cx="604282" cy="604282"/>
          </a:xfrm>
          <a:custGeom>
            <a:avLst/>
            <a:gdLst/>
            <a:ahLst/>
            <a:cxnLst/>
            <a:rect l="l" t="t" r="r" b="b"/>
            <a:pathLst>
              <a:path w="604282" h="604282">
                <a:moveTo>
                  <a:pt x="0" y="0"/>
                </a:moveTo>
                <a:lnTo>
                  <a:pt x="604281" y="0"/>
                </a:lnTo>
                <a:lnTo>
                  <a:pt x="604281" y="604281"/>
                </a:lnTo>
                <a:lnTo>
                  <a:pt x="0" y="60428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597986" y="2515231"/>
            <a:ext cx="5342623" cy="1242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238"/>
              </a:lnSpc>
            </a:pPr>
            <a:r>
              <a:rPr lang="en-US" sz="7313" b="1" spc="-51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Contáctenos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597986" y="4078049"/>
            <a:ext cx="6541162" cy="3799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14"/>
              </a:lnSpc>
            </a:pPr>
            <a:r>
              <a:rPr lang="en-US" sz="243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Arquitectura de 3 Niveles:</a:t>
            </a:r>
          </a:p>
          <a:p>
            <a:pPr marL="0" lvl="0" indent="0" algn="l">
              <a:lnSpc>
                <a:spcPts val="3414"/>
              </a:lnSpc>
            </a:pPr>
            <a:r>
              <a:rPr lang="en-US" sz="243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🔹 Nivel 1 - Campo: Estaciones remotas, sensores y equipos IoT conectados en sitio.</a:t>
            </a:r>
          </a:p>
          <a:p>
            <a:pPr marL="0" lvl="0" indent="0" algn="l">
              <a:lnSpc>
                <a:spcPts val="3414"/>
              </a:lnSpc>
            </a:pPr>
            <a:r>
              <a:rPr lang="en-US" sz="243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🔹 Nivel 2 - Comunicación: Red de transmisión de datos segura hacia la nube AWS.</a:t>
            </a:r>
          </a:p>
          <a:p>
            <a:pPr marL="0" lvl="0" indent="0" algn="l">
              <a:lnSpc>
                <a:spcPts val="3414"/>
              </a:lnSpc>
            </a:pPr>
            <a:r>
              <a:rPr lang="en-US" sz="243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🔹 Nivel 3 - Plataforma Web: Dashboard, visualización, alertas y gestión centralizada.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426949" y="5944129"/>
            <a:ext cx="4843592" cy="448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62"/>
              </a:lnSpc>
            </a:pPr>
            <a:r>
              <a:rPr lang="en-US" sz="2687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947 052 964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426949" y="6723617"/>
            <a:ext cx="6048124" cy="91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62"/>
              </a:lnSpc>
            </a:pPr>
            <a:r>
              <a:rPr lang="en-US" sz="2687" u="sng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  <a:hlinkClick r:id="rId11" tooltip="mailto:Contactenos@obricom-ypk.com"/>
              </a:rPr>
              <a:t>Contactenos@</a:t>
            </a:r>
            <a:r>
              <a:rPr lang="en-US" sz="2687" u="sng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  <a:hlinkClick r:id="rId11" tooltip="mailto:Contactenos@obricom-ypk.com"/>
              </a:rPr>
              <a:t>obricom-ypk.com</a:t>
            </a:r>
            <a:r>
              <a:rPr lang="en-US" sz="2687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</a:p>
          <a:p>
            <a:pPr marL="0" lvl="0" indent="0" algn="l">
              <a:lnSpc>
                <a:spcPts val="3762"/>
              </a:lnSpc>
            </a:pPr>
            <a:endParaRPr lang="en-US" sz="2687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0423059" y="7387356"/>
            <a:ext cx="5524394" cy="91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62"/>
              </a:lnSpc>
            </a:pPr>
            <a:r>
              <a:rPr lang="en-US" sz="2687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Trujillo, Perú | contacto@obricomypk.com</a:t>
            </a:r>
          </a:p>
        </p:txBody>
      </p:sp>
      <p:sp>
        <p:nvSpPr>
          <p:cNvPr id="22" name="Freeform 22"/>
          <p:cNvSpPr/>
          <p:nvPr/>
        </p:nvSpPr>
        <p:spPr>
          <a:xfrm>
            <a:off x="-168881" y="1679013"/>
            <a:ext cx="1766866" cy="969568"/>
          </a:xfrm>
          <a:custGeom>
            <a:avLst/>
            <a:gdLst/>
            <a:ahLst/>
            <a:cxnLst/>
            <a:rect l="l" t="t" r="r" b="b"/>
            <a:pathLst>
              <a:path w="1766866" h="969568">
                <a:moveTo>
                  <a:pt x="0" y="0"/>
                </a:moveTo>
                <a:lnTo>
                  <a:pt x="1766867" y="0"/>
                </a:lnTo>
                <a:lnTo>
                  <a:pt x="1766867" y="969568"/>
                </a:lnTo>
                <a:lnTo>
                  <a:pt x="0" y="96956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5690846" y="9035021"/>
            <a:ext cx="1568454" cy="860689"/>
          </a:xfrm>
          <a:custGeom>
            <a:avLst/>
            <a:gdLst/>
            <a:ahLst/>
            <a:cxnLst/>
            <a:rect l="l" t="t" r="r" b="b"/>
            <a:pathLst>
              <a:path w="1568454" h="860689">
                <a:moveTo>
                  <a:pt x="0" y="0"/>
                </a:moveTo>
                <a:lnTo>
                  <a:pt x="1568454" y="0"/>
                </a:lnTo>
                <a:lnTo>
                  <a:pt x="1568454" y="860689"/>
                </a:lnTo>
                <a:lnTo>
                  <a:pt x="0" y="86068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-1303593" y="8797527"/>
            <a:ext cx="3122391" cy="3122391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972F0">
                    <a:alpha val="100000"/>
                  </a:srgbClr>
                </a:gs>
                <a:gs pos="100000">
                  <a:srgbClr val="1CDA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6" name="TextBox 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5947453" y="4125674"/>
            <a:ext cx="1977186" cy="1977186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628650" cap="sq">
              <a:gradFill>
                <a:gsLst>
                  <a:gs pos="0">
                    <a:srgbClr val="3972F0">
                      <a:alpha val="100000"/>
                    </a:srgbClr>
                  </a:gs>
                  <a:gs pos="100000">
                    <a:srgbClr val="1CDAF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 rot="2599173">
            <a:off x="15948778" y="8540487"/>
            <a:ext cx="630036" cy="580815"/>
          </a:xfrm>
          <a:custGeom>
            <a:avLst/>
            <a:gdLst/>
            <a:ahLst/>
            <a:cxnLst/>
            <a:rect l="l" t="t" r="r" b="b"/>
            <a:pathLst>
              <a:path w="630036" h="580815">
                <a:moveTo>
                  <a:pt x="0" y="0"/>
                </a:moveTo>
                <a:lnTo>
                  <a:pt x="630036" y="0"/>
                </a:lnTo>
                <a:lnTo>
                  <a:pt x="630036" y="580814"/>
                </a:lnTo>
                <a:lnTo>
                  <a:pt x="0" y="58081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1484" t="-39236" r="-39297" b="-46019"/>
            </a:stretch>
          </a:blipFill>
        </p:spPr>
      </p:sp>
      <p:sp>
        <p:nvSpPr>
          <p:cNvPr id="31" name="Freeform 31"/>
          <p:cNvSpPr/>
          <p:nvPr/>
        </p:nvSpPr>
        <p:spPr>
          <a:xfrm rot="2599173">
            <a:off x="6329393" y="2613196"/>
            <a:ext cx="517978" cy="477511"/>
          </a:xfrm>
          <a:custGeom>
            <a:avLst/>
            <a:gdLst/>
            <a:ahLst/>
            <a:cxnLst/>
            <a:rect l="l" t="t" r="r" b="b"/>
            <a:pathLst>
              <a:path w="517978" h="477511">
                <a:moveTo>
                  <a:pt x="0" y="0"/>
                </a:moveTo>
                <a:lnTo>
                  <a:pt x="517978" y="0"/>
                </a:lnTo>
                <a:lnTo>
                  <a:pt x="517978" y="477511"/>
                </a:lnTo>
                <a:lnTo>
                  <a:pt x="0" y="47751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1484" t="-39236" r="-39297" b="-46019"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2039611" y="193379"/>
            <a:ext cx="3780892" cy="1681476"/>
          </a:xfrm>
          <a:custGeom>
            <a:avLst/>
            <a:gdLst/>
            <a:ahLst/>
            <a:cxnLst/>
            <a:rect l="l" t="t" r="r" b="b"/>
            <a:pathLst>
              <a:path w="3780892" h="1681476">
                <a:moveTo>
                  <a:pt x="0" y="0"/>
                </a:moveTo>
                <a:lnTo>
                  <a:pt x="3780892" y="0"/>
                </a:lnTo>
                <a:lnTo>
                  <a:pt x="3780892" y="1681477"/>
                </a:lnTo>
                <a:lnTo>
                  <a:pt x="0" y="168147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557</Words>
  <Application>Microsoft Office PowerPoint</Application>
  <PresentationFormat>Personalizado</PresentationFormat>
  <Paragraphs>59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Open Sauce Bold</vt:lpstr>
      <vt:lpstr>Open Sauce</vt:lpstr>
      <vt:lpstr>Calibri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Monitoreo Web para Estaciones Remotas</dc:title>
  <dc:creator>USUARIO</dc:creator>
  <cp:lastModifiedBy>USUARIO</cp:lastModifiedBy>
  <cp:revision>1</cp:revision>
  <dcterms:created xsi:type="dcterms:W3CDTF">2006-08-16T00:00:00Z</dcterms:created>
  <dcterms:modified xsi:type="dcterms:W3CDTF">2026-07-24T23:04:18Z</dcterms:modified>
  <dc:identifier>DAHQIJUkj6M</dc:identifier>
</cp:coreProperties>
</file>