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311" r:id="rId4"/>
    <p:sldId id="283" r:id="rId5"/>
    <p:sldId id="307" r:id="rId6"/>
    <p:sldId id="284" r:id="rId7"/>
    <p:sldId id="286" r:id="rId8"/>
    <p:sldId id="287" r:id="rId9"/>
    <p:sldId id="291" r:id="rId10"/>
    <p:sldId id="312" r:id="rId11"/>
    <p:sldId id="313" r:id="rId12"/>
    <p:sldId id="314" r:id="rId13"/>
    <p:sldId id="315" r:id="rId14"/>
    <p:sldId id="317" r:id="rId15"/>
    <p:sldId id="318" r:id="rId16"/>
    <p:sldId id="320" r:id="rId17"/>
    <p:sldId id="321" r:id="rId18"/>
    <p:sldId id="272" r:id="rId19"/>
  </p:sldIdLst>
  <p:sldSz cx="12192000" cy="6858000"/>
  <p:notesSz cx="6858000" cy="9144000"/>
  <p:custShowLst>
    <p:custShow name="Presentación personalizada 1" id="0">
      <p:sldLst>
        <p:sld r:id="rId3"/>
        <p:sld r:id="rId5"/>
        <p:sld r:id="rId7"/>
        <p:sld r:id="rId8"/>
        <p:sld r:id="rId19"/>
      </p:sldLst>
    </p:custShow>
  </p:custShow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3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8E228-B232-4937-ADF1-5F768F71AE20}" type="datetimeFigureOut">
              <a:rPr lang="es-PE" smtClean="0"/>
              <a:t>22/07/2026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9A2D1-052C-430A-BCC0-45B927D6860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408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BC5126-DC3F-4CB0-B29E-3AD3124F9F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DA55774-78E2-4A8C-B1BE-B4F2BF294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C52965-330F-4118-9891-629609E9F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560713-98D9-49AF-963E-0B4E57990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F7F7F8-1C30-4DE2-9F1D-0074F3D06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196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EA70E-5C0B-4C15-B40B-8F4D3412A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6C01CA-3C98-4378-9915-6BED0F2605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92A5C6-D45D-409A-8C87-B9B4E20AF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B468A0-4E38-4B9A-AC12-BD30BC13E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876782-0DBD-4853-8A24-88F15866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526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2B7DB71-696D-4AE5-99DD-5733F236EF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682B989-B048-4DD6-B125-982380ACA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7B61A9-DDEF-4AD0-BEF5-59451319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EB8578-B77F-4E49-B8CC-BDF71136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E9D3AE-3CF2-4757-8D5F-78B3FA262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585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7EB067-ADFE-4F18-AE79-F821F2EB1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0029DC-C02A-4AC4-81ED-791F06B81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5BF95D-CD0C-4138-99C9-F4340564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1C7580-DFF7-4942-88FC-B2B9FBF79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8212D5-7DE3-40EB-9895-E304C7FE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76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80AF8A-C0F6-4E5F-AD08-16E574DC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92297B-6919-47B5-8FF1-71C6E6BF6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1BD11E-D9DC-4B09-8A2F-6C1E42E29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1C8492-6A7F-4B49-B2C4-F8A8146AA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8C1488-A710-4C6E-9A6A-38E2631C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F819E-B5DA-4260-915E-2E758DD1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F3DEBD-867D-4F6A-8D7F-0E1ACEF784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65FA51-5645-4784-8E17-060F8C33A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668FFC9-978C-48E2-B124-4D27C732A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7970DD-0CAD-446A-8BAD-1B80030F6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E8CA5E-881B-430E-97AA-A509C4686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1907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32E55D-1248-4F50-8D2F-35E81CD12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DC7AC8-C544-4268-83D9-119165516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C54363-7019-4E23-9299-C146F0064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E99995-5DF4-4041-8EFD-7D63FCF37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E5494C-0D76-4B1C-AB2B-3A0DDA050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48DE0D-C4BE-4539-A572-482300AAE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4AFE9B2-F8A7-4709-BD6B-151901CA3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2694FE7-8ACA-45C4-920C-B082CAFE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973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B10F4-FF9C-453F-8B33-24492635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9769C7B-BB74-414E-82AC-6CFCF67BB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BE6564-D6D3-4AC7-9B70-7F218B5F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2BBA2C-83C4-4C18-9711-9A5A8B9FC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8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678AAF-E58D-4B67-9BDF-7D4867FDB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79B917-D6E0-48BA-B346-51E86E0A8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A2A85FC-DCD1-421D-8401-B25FE98D4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686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0A9547-2EB1-4D7C-9F0A-A708C4452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E3B969-1825-4321-B8C3-8EC2D6397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5D201B-95FD-40DF-8CF4-4D86ACDBFA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ED705D-F51A-44CF-8186-7FC3DC084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553D20-13A0-49AD-958A-0637E16B3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AE07C8-2DD3-43A6-A83C-550BBDEEE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779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73841-6402-4ECE-AA9D-D98F76639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A731FC-6EAB-4D38-8848-174D2878B0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AC95A12-CA6A-499E-83A6-91AAF3248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C72B4B-A04C-4F99-90C0-33BE62BB6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FCDC16-CEC5-471C-9830-B6C09951C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A7611F-25BD-4EBC-A564-076B477A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4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CE48506-26D0-457E-A62F-FC4B8997A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D72F11-6443-4BD0-892F-86DBE656C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2C3982-A26C-4193-8854-4073160ED9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1C25C-0BA0-4C3E-90FE-32413B9014B7}" type="datetimeFigureOut">
              <a:rPr lang="es-ES" smtClean="0"/>
              <a:t>22/07/2026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EE316E-D4D4-4A9C-BD45-832CA12FDE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5A0334-6555-4FE0-9DFD-EEA0E337E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9A74B-E6B4-4C2E-BC9B-3FE0B81636B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3108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hyperlink" Target="mailto:contactos@obricom-ypk.com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3.png"/><Relationship Id="rId2" Type="http://schemas.openxmlformats.org/officeDocument/2006/relationships/slideLayout" Target="../slideLayouts/slideLayout1.xml"/><Relationship Id="rId16" Type="http://schemas.microsoft.com/office/2007/relationships/hdphoto" Target="../media/hdphoto2.wdp"/><Relationship Id="rId1" Type="http://schemas.openxmlformats.org/officeDocument/2006/relationships/tags" Target="../tags/tag4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agrama de flujo: documento 11">
            <a:extLst>
              <a:ext uri="{FF2B5EF4-FFF2-40B4-BE49-F238E27FC236}">
                <a16:creationId xmlns:a16="http://schemas.microsoft.com/office/drawing/2014/main" id="{1FF3653D-9D48-4EB6-B6D8-2E34D31AE2A4}"/>
              </a:ext>
            </a:extLst>
          </p:cNvPr>
          <p:cNvSpPr/>
          <p:nvPr/>
        </p:nvSpPr>
        <p:spPr>
          <a:xfrm flipH="1" flipV="1">
            <a:off x="-1" y="2724345"/>
            <a:ext cx="12224657" cy="3727143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47272"/>
              <a:gd name="connsiteX1" fmla="*/ 21600 w 21600"/>
              <a:gd name="connsiteY1" fmla="*/ 0 h 47272"/>
              <a:gd name="connsiteX2" fmla="*/ 21600 w 21600"/>
              <a:gd name="connsiteY2" fmla="*/ 17322 h 47272"/>
              <a:gd name="connsiteX3" fmla="*/ 81 w 21600"/>
              <a:gd name="connsiteY3" fmla="*/ 46979 h 47272"/>
              <a:gd name="connsiteX4" fmla="*/ 0 w 21600"/>
              <a:gd name="connsiteY4" fmla="*/ 0 h 47272"/>
              <a:gd name="connsiteX0" fmla="*/ 0 w 21600"/>
              <a:gd name="connsiteY0" fmla="*/ 0 h 47250"/>
              <a:gd name="connsiteX1" fmla="*/ 21600 w 21600"/>
              <a:gd name="connsiteY1" fmla="*/ 0 h 47250"/>
              <a:gd name="connsiteX2" fmla="*/ 21600 w 21600"/>
              <a:gd name="connsiteY2" fmla="*/ 14388 h 47250"/>
              <a:gd name="connsiteX3" fmla="*/ 81 w 21600"/>
              <a:gd name="connsiteY3" fmla="*/ 46979 h 47250"/>
              <a:gd name="connsiteX4" fmla="*/ 0 w 21600"/>
              <a:gd name="connsiteY4" fmla="*/ 0 h 4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47250">
                <a:moveTo>
                  <a:pt x="0" y="0"/>
                </a:moveTo>
                <a:lnTo>
                  <a:pt x="21600" y="0"/>
                </a:lnTo>
                <a:lnTo>
                  <a:pt x="21600" y="14388"/>
                </a:lnTo>
                <a:cubicBezTo>
                  <a:pt x="10800" y="14388"/>
                  <a:pt x="10881" y="50729"/>
                  <a:pt x="81" y="46979"/>
                </a:cubicBezTo>
                <a:cubicBezTo>
                  <a:pt x="54" y="31319"/>
                  <a:pt x="27" y="15660"/>
                  <a:pt x="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88900" dist="76200" dir="15600000" algn="b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Jarico - Island (Vlog No Copyright Music) (mp3cut.net)">
            <a:hlinkClick r:id="" action="ppaction://media"/>
            <a:extLst>
              <a:ext uri="{FF2B5EF4-FFF2-40B4-BE49-F238E27FC236}">
                <a16:creationId xmlns:a16="http://schemas.microsoft.com/office/drawing/2014/main" id="{848B4647-8010-42D8-8010-4599156B2D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946" y="6246861"/>
            <a:ext cx="487363" cy="48736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Diagrama de flujo: documento 1">
            <a:extLst>
              <a:ext uri="{FF2B5EF4-FFF2-40B4-BE49-F238E27FC236}">
                <a16:creationId xmlns:a16="http://schemas.microsoft.com/office/drawing/2014/main" id="{7744E344-8E32-4027-AE73-324DB0B36CB3}"/>
              </a:ext>
            </a:extLst>
          </p:cNvPr>
          <p:cNvSpPr/>
          <p:nvPr/>
        </p:nvSpPr>
        <p:spPr>
          <a:xfrm flipH="1" flipV="1">
            <a:off x="-1" y="3462751"/>
            <a:ext cx="12224656" cy="342025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42410"/>
              <a:gd name="connsiteX1" fmla="*/ 21600 w 21600"/>
              <a:gd name="connsiteY1" fmla="*/ 0 h 42410"/>
              <a:gd name="connsiteX2" fmla="*/ 21600 w 21600"/>
              <a:gd name="connsiteY2" fmla="*/ 17322 h 42410"/>
              <a:gd name="connsiteX3" fmla="*/ 67 w 21600"/>
              <a:gd name="connsiteY3" fmla="*/ 42070 h 42410"/>
              <a:gd name="connsiteX4" fmla="*/ 0 w 21600"/>
              <a:gd name="connsiteY4" fmla="*/ 0 h 42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42410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867" y="45820"/>
                  <a:pt x="67" y="42070"/>
                </a:cubicBezTo>
                <a:cubicBezTo>
                  <a:pt x="45" y="28047"/>
                  <a:pt x="22" y="1402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0000"/>
            </a:solidFill>
          </a:ln>
          <a:effectLst>
            <a:outerShdw blurRad="88900" dist="76200" dir="15600000" algn="b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E0A24E-C2B5-45F1-8F64-27F3EAE93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7166" y="2963537"/>
            <a:ext cx="8304634" cy="3420256"/>
          </a:xfrm>
        </p:spPr>
        <p:txBody>
          <a:bodyPr>
            <a:normAutofit/>
          </a:bodyPr>
          <a:lstStyle/>
          <a:p>
            <a:r>
              <a:rPr lang="es-ES" dirty="0"/>
              <a:t>RUC: 20560145358</a:t>
            </a:r>
          </a:p>
          <a:p>
            <a:endParaRPr lang="es-ES" dirty="0"/>
          </a:p>
          <a:p>
            <a:pPr>
              <a:lnSpc>
                <a:spcPct val="100000"/>
              </a:lnSpc>
            </a:pPr>
            <a:r>
              <a:rPr lang="es-ES" sz="2600" dirty="0"/>
              <a:t>Oficina: Urb. San Isidro calle, oro – Trujillo – La libertad</a:t>
            </a:r>
          </a:p>
          <a:p>
            <a:pPr>
              <a:lnSpc>
                <a:spcPct val="100000"/>
              </a:lnSpc>
            </a:pPr>
            <a:r>
              <a:rPr lang="es-ES" sz="2600" dirty="0"/>
              <a:t>Telf: (044) 529684 / 947052964 </a:t>
            </a:r>
          </a:p>
          <a:p>
            <a:pPr>
              <a:lnSpc>
                <a:spcPct val="100000"/>
              </a:lnSpc>
            </a:pPr>
            <a:r>
              <a:rPr lang="es-ES" sz="2600" dirty="0"/>
              <a:t>E-mail: </a:t>
            </a:r>
            <a:r>
              <a:rPr lang="es-ES" sz="2600" dirty="0">
                <a:solidFill>
                  <a:schemeClr val="tx1">
                    <a:lumMod val="95000"/>
                    <a:lumOff val="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contactos@obricom-ypk.com</a:t>
            </a:r>
            <a:endParaRPr lang="es-ES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s-ES" sz="2600" dirty="0"/>
              <a:t>Web: www.Obricom-ypk.com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78" y="614875"/>
            <a:ext cx="6626353" cy="2954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7885D53-49E8-4D8B-99CC-B251B669AB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247" y="3903023"/>
            <a:ext cx="360000" cy="36000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8F3A27B-1363-403A-88DE-7AD41A965D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680" y="4492461"/>
            <a:ext cx="360000" cy="360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1D37BC03-6982-4BA6-A5E9-BCC8F0B222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895" y="5009359"/>
            <a:ext cx="360000" cy="36000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362871A-D46A-44A9-91F1-C6558372F4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785" y="552981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2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14:honeycomb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7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469780" y="51243"/>
            <a:ext cx="79041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PE" sz="1400" i="1" dirty="0"/>
              <a:t>ADQUISICIÓN DE MEDIDOR DE CORRIENTE DE AGUA; EN EL(LA) SISTEMA DE PRODUCCIÓN DE AGUA POTABLE DE LA OFICINA ZONAL DE BELLAVISTA DE EMAPA SAN MARTIN S.A. DISTRITO DE BELLAVISTA, PROVINCIA BELLAVISTA, DEPARTAMENTO SAN MARTIN</a:t>
            </a:r>
            <a:endParaRPr lang="es-ES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9AB3C17-DA3A-43C4-83E0-F133D9E9FF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0" r="35512"/>
          <a:stretch/>
        </p:blipFill>
        <p:spPr bwMode="auto">
          <a:xfrm>
            <a:off x="1077859" y="2120825"/>
            <a:ext cx="2862263" cy="37377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3180199-CB4F-4A95-A7DC-6779D65065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930" y="2127954"/>
            <a:ext cx="3719053" cy="371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0979273-E3E7-4934-B3DF-200060FC38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" r="11830"/>
          <a:stretch/>
        </p:blipFill>
        <p:spPr bwMode="auto">
          <a:xfrm>
            <a:off x="8064252" y="2675466"/>
            <a:ext cx="3630325" cy="19499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174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810933" y="46594"/>
            <a:ext cx="82634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PE" sz="1400" i="1" dirty="0"/>
              <a:t>ADQUISICIÓN DE MEDIDOR DE CORRIENTE DE AGUA; EN EL(LA) SISTEMA DE PRODUCCIÓN DE AGUA POTABLE DE LA OFICINA ZONAL DE BELLAVISTA DE EMAPA SAN MARTIN S.A. DISTRITO DE BELLAVISTA, PROVINCIA BELLAVISTA, DEPARTAMENTO SAN MARTIN</a:t>
            </a:r>
            <a:endParaRPr lang="es-ES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0F19502-F42D-41CC-989E-2D973F698B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40" y="2265768"/>
            <a:ext cx="2922935" cy="3463052"/>
          </a:xfrm>
          <a:prstGeom prst="rect">
            <a:avLst/>
          </a:prstGeom>
          <a:noFill/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5231240-558A-4461-A884-5E2E03FF82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908" y="2265768"/>
            <a:ext cx="2770544" cy="3526908"/>
          </a:xfrm>
          <a:prstGeom prst="rect">
            <a:avLst/>
          </a:prstGeom>
          <a:noFill/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6CE4395-EF48-47D9-AB69-30662C6C24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618" y="2265767"/>
            <a:ext cx="4908236" cy="3526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54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577543" y="45605"/>
            <a:ext cx="91741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PE" i="1" dirty="0"/>
              <a:t>ADQUISICIÓN DE MEDIDOR DE CORRIENTE DE AGUA; EN EL(LA) SISTEMA DE PRODUCCIÓN DE AGUA POTABLE DE LA OFICINA ZONAL DE BELLAVISTA DE EMAPA SAN MARTIN S.A. DISTRITO DE BELLAVISTA, PROVINCIA BELLAVISTA, DEPARTAMENTO SAN MARTIN</a:t>
            </a:r>
            <a:endParaRPr lang="es-ES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05A6477-A5E5-4DAF-B649-0D5890149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62" y="1898501"/>
            <a:ext cx="3658985" cy="3375099"/>
          </a:xfrm>
          <a:prstGeom prst="rect">
            <a:avLst/>
          </a:prstGeom>
          <a:noFill/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00667D4-E583-441E-8BCF-04D3432F91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733" y="1898501"/>
            <a:ext cx="3357181" cy="3375099"/>
          </a:xfrm>
          <a:prstGeom prst="rect">
            <a:avLst/>
          </a:prstGeom>
          <a:noFill/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6858E9C-E76D-4653-B4A2-12F657A37F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100" y="1898501"/>
            <a:ext cx="3619561" cy="3321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107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582333" y="302678"/>
            <a:ext cx="91920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r>
              <a:rPr lang="es-ES" sz="1400" dirty="0">
                <a:effectLst>
                  <a:outerShdw blurRad="50800" dist="38100" dir="5400000" algn="t">
                    <a:srgbClr val="000000">
                      <a:alpha val="40000"/>
                    </a:srgbClr>
                  </a:outerShdw>
                </a:effectLst>
              </a:rPr>
              <a:t>“MEJORAMIENTO Y AMPLIACIÓN DE LOS SISTEMAS DE AGUA POTABLE E INSTALACIÓN DEL SISTEMA DE ALCANTARILLADO SANITARIO PARA LOS CENTROS POBLADOS DE HUANCHAQUITO ALTO-EL TRÓPICO-HUANCHACO-TRUJILLO”</a:t>
            </a:r>
            <a:endParaRPr lang="es-PE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F4F8883-098F-4369-8B08-14880BD3D55F}"/>
              </a:ext>
            </a:extLst>
          </p:cNvPr>
          <p:cNvSpPr txBox="1"/>
          <p:nvPr/>
        </p:nvSpPr>
        <p:spPr>
          <a:xfrm>
            <a:off x="690814" y="1285788"/>
            <a:ext cx="1041424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285750" indent="-285750" algn="just">
              <a:buFont typeface="Wingdings" panose="05000000000000000000" pitchFamily="2" charset="2"/>
              <a:buChar char="Ø"/>
              <a:defRPr sz="1600"/>
            </a:lvl1pPr>
          </a:lstStyle>
          <a:p>
            <a:r>
              <a:rPr lang="es-ES" dirty="0"/>
              <a:t>CONTRATISTA: CENTENARIO DESARROLLO URBANO SAC</a:t>
            </a:r>
          </a:p>
          <a:p>
            <a:r>
              <a:rPr lang="es-ES" dirty="0"/>
              <a:t>USUARIO: MUNICIPALIDAD DE HUANCHACO</a:t>
            </a:r>
          </a:p>
          <a:p>
            <a:pPr algn="l"/>
            <a:r>
              <a:rPr lang="es-PE" i="1" dirty="0"/>
              <a:t>OBRA: </a:t>
            </a:r>
            <a:r>
              <a:rPr lang="es-ES" dirty="0">
                <a:effectLst>
                  <a:outerShdw blurRad="50800" dist="38100" dir="5400000" algn="t">
                    <a:srgbClr val="000000">
                      <a:alpha val="40000"/>
                    </a:srgbClr>
                  </a:outerShdw>
                </a:effectLst>
              </a:rPr>
              <a:t> “MEJORAMIENTO Y AMPLIACIÓN DE LOS SISTEMAS DE AGUA POTABLE E INSTALACIÓN DEL SISTEMA DE ALCANTARILLADO SANITARIO PARA LOS CENTROS POBLADOS DE HUANCHAQUITO ALTO-EL TRÓPICO-HUANCHACO-TRUJILLO </a:t>
            </a:r>
          </a:p>
          <a:p>
            <a:pPr algn="l"/>
            <a:r>
              <a:rPr lang="es-ES" dirty="0"/>
              <a:t>LUGAR: TRUJILLO</a:t>
            </a:r>
          </a:p>
          <a:p>
            <a:r>
              <a:rPr lang="es-ES" dirty="0"/>
              <a:t>AÑO: 2025</a:t>
            </a:r>
          </a:p>
          <a:p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DE046C2-50BA-4E10-84E2-E8D817C8FC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91" y="3101670"/>
            <a:ext cx="4299609" cy="322447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B7DE369-5AB0-423C-B91B-B3B878DDC4F0}"/>
              </a:ext>
            </a:extLst>
          </p:cNvPr>
          <p:cNvSpPr txBox="1"/>
          <p:nvPr/>
        </p:nvSpPr>
        <p:spPr>
          <a:xfrm>
            <a:off x="6096000" y="3042783"/>
            <a:ext cx="4775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/>
              <a:t>Mejoramiento de la cámara de bombeo de aguas residuales – EBAR1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dirty="0"/>
              <a:t>Desmontaje de bombas y tableros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dirty="0"/>
              <a:t>Suministro e instalación de 2 bombas de 50hp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dirty="0"/>
              <a:t>Mantenimiento correctivo de sub estación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dirty="0"/>
              <a:t>Suministro de Centro de control de motores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dirty="0"/>
              <a:t>Mejoramiento eléctrico</a:t>
            </a:r>
          </a:p>
          <a:p>
            <a:endParaRPr lang="es-P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3412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582333" y="302678"/>
            <a:ext cx="91920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r>
              <a:rPr lang="es-ES" sz="1400" dirty="0">
                <a:effectLst>
                  <a:outerShdw blurRad="50800" dist="38100" dir="5400000" algn="t">
                    <a:srgbClr val="000000">
                      <a:alpha val="40000"/>
                    </a:srgbClr>
                  </a:outerShdw>
                </a:effectLst>
              </a:rPr>
              <a:t>“MEJORAMIENTO Y AMPLIACIÓN DE LOS SISTEMAS DE AGUA POTABLE E INSTALACIÓN DEL SISTEMA DE ALCANTARILLADO SANITARIO PARA LOS CENTROS POBLADOS DE HUANCHAQUITO ALTO-EL TRÓPICO-HUANCHACO-TRUJILLO”</a:t>
            </a:r>
            <a:endParaRPr lang="es-PE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154ED3-B7BA-4277-BC6E-622F3D6EB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23" y="1982390"/>
            <a:ext cx="4727734" cy="35458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11488C0-879B-4767-95BB-5CF3433BD8DF}"/>
              </a:ext>
            </a:extLst>
          </p:cNvPr>
          <p:cNvSpPr txBox="1"/>
          <p:nvPr/>
        </p:nvSpPr>
        <p:spPr>
          <a:xfrm>
            <a:off x="2277533" y="5765800"/>
            <a:ext cx="717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/>
              <a:t>Antes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74461D-9613-448F-9274-66A44BD50611}"/>
              </a:ext>
            </a:extLst>
          </p:cNvPr>
          <p:cNvSpPr txBox="1"/>
          <p:nvPr/>
        </p:nvSpPr>
        <p:spPr>
          <a:xfrm>
            <a:off x="6710390" y="5765800"/>
            <a:ext cx="422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Tableros general, fuerza y automatización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559C7A3C-72F4-4165-87B4-AF043D67E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621" y="1857122"/>
            <a:ext cx="4789613" cy="35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5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582333" y="302678"/>
            <a:ext cx="91920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r>
              <a:rPr lang="es-ES" sz="1400" dirty="0">
                <a:effectLst>
                  <a:outerShdw blurRad="50800" dist="38100" dir="5400000" algn="t">
                    <a:srgbClr val="000000">
                      <a:alpha val="40000"/>
                    </a:srgbClr>
                  </a:outerShdw>
                </a:effectLst>
              </a:rPr>
              <a:t>“MEJORAMIENTO Y AMPLIACIÓN DE LOS SISTEMAS DE AGUA POTABLE E INSTALACIÓN DEL SISTEMA DE ALCANTARILLADO SANITARIO PARA LOS CENTROS POBLADOS DE HUANCHAQUITO ALTO-EL TRÓPICO-HUANCHACO-TRUJILLO”</a:t>
            </a:r>
            <a:endParaRPr lang="es-PE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1488C0-879B-4767-95BB-5CF3433BD8DF}"/>
              </a:ext>
            </a:extLst>
          </p:cNvPr>
          <p:cNvSpPr txBox="1"/>
          <p:nvPr/>
        </p:nvSpPr>
        <p:spPr>
          <a:xfrm>
            <a:off x="2223805" y="5555272"/>
            <a:ext cx="277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/>
              <a:t>Desmontaje de subestación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74461D-9613-448F-9274-66A44BD50611}"/>
              </a:ext>
            </a:extLst>
          </p:cNvPr>
          <p:cNvSpPr txBox="1"/>
          <p:nvPr/>
        </p:nvSpPr>
        <p:spPr>
          <a:xfrm>
            <a:off x="7868028" y="5571876"/>
            <a:ext cx="3274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Montaje de postes, transformador y transfomix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E49564B-28A2-49A3-AF87-A4C580778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78" y="1982389"/>
            <a:ext cx="1520833" cy="3375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8083D66-BE36-48C3-8356-E1E764FDD1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280" y="1982389"/>
            <a:ext cx="1519683" cy="3375000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DBE2CBDB-EA56-4043-A237-0DE0C2BC62D6}"/>
              </a:ext>
            </a:extLst>
          </p:cNvPr>
          <p:cNvSpPr/>
          <p:nvPr/>
        </p:nvSpPr>
        <p:spPr>
          <a:xfrm>
            <a:off x="9614457" y="1982388"/>
            <a:ext cx="2339975" cy="334727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PE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927D6D2-24CA-4DB1-A47C-73514656A458}"/>
              </a:ext>
            </a:extLst>
          </p:cNvPr>
          <p:cNvSpPr/>
          <p:nvPr/>
        </p:nvSpPr>
        <p:spPr>
          <a:xfrm>
            <a:off x="6657399" y="1999220"/>
            <a:ext cx="2827655" cy="3347278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PE"/>
          </a:p>
        </p:txBody>
      </p:sp>
      <p:sp>
        <p:nvSpPr>
          <p:cNvPr id="27" name="Cuadro de texto 1132462940">
            <a:extLst>
              <a:ext uri="{FF2B5EF4-FFF2-40B4-BE49-F238E27FC236}">
                <a16:creationId xmlns:a16="http://schemas.microsoft.com/office/drawing/2014/main" id="{0B0BAED4-E5A5-49CC-AE27-1BDEC36A93E3}"/>
              </a:ext>
            </a:extLst>
          </p:cNvPr>
          <p:cNvSpPr txBox="1"/>
          <p:nvPr/>
        </p:nvSpPr>
        <p:spPr>
          <a:xfrm>
            <a:off x="3644232" y="2001087"/>
            <a:ext cx="1952235" cy="3372735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s-ES" sz="1100">
                <a:effectLst/>
                <a:latin typeface="Arial" panose="020B0604020202020204" pitchFamily="34" charset="0"/>
                <a:ea typeface="Carlito"/>
                <a:cs typeface="Carlito"/>
              </a:rPr>
              <a:t> </a:t>
            </a:r>
            <a:endParaRPr lang="es-PE" sz="1100">
              <a:effectLst/>
              <a:latin typeface="Arial" panose="020B0604020202020204" pitchFamily="34" charset="0"/>
              <a:ea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46143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582333" y="302678"/>
            <a:ext cx="91920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r>
              <a:rPr lang="es-ES" sz="1400" dirty="0">
                <a:effectLst>
                  <a:outerShdw blurRad="50800" dist="38100" dir="5400000" algn="t">
                    <a:srgbClr val="000000">
                      <a:alpha val="40000"/>
                    </a:srgbClr>
                  </a:outerShdw>
                </a:effectLst>
              </a:rPr>
              <a:t>“MEJORAMIENTO Y AMPLIACIÓN DE LOS SISTEMAS DE AGUA POTABLE E INSTALACIÓN DEL SISTEMA DE ALCANTARILLADO SANITARIO PARA LOS CENTROS POBLADOS DE HUANCHAQUITO ALTO-EL TRÓPICO-HUANCHACO-TRUJILLO”</a:t>
            </a:r>
            <a:endParaRPr lang="es-PE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1488C0-879B-4767-95BB-5CF3433BD8DF}"/>
              </a:ext>
            </a:extLst>
          </p:cNvPr>
          <p:cNvSpPr txBox="1"/>
          <p:nvPr/>
        </p:nvSpPr>
        <p:spPr>
          <a:xfrm>
            <a:off x="1614190" y="4939104"/>
            <a:ext cx="136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/>
              <a:t>Cámara seca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74461D-9613-448F-9274-66A44BD50611}"/>
              </a:ext>
            </a:extLst>
          </p:cNvPr>
          <p:cNvSpPr txBox="1"/>
          <p:nvPr/>
        </p:nvSpPr>
        <p:spPr>
          <a:xfrm>
            <a:off x="6608100" y="5398070"/>
            <a:ext cx="453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Montaje de bomba 50HP cámara seca</a:t>
            </a:r>
          </a:p>
        </p:txBody>
      </p:sp>
      <p:pic>
        <p:nvPicPr>
          <p:cNvPr id="14" name="Imagen 13" descr="Imagen que contiene edificio, pequeño, viejo, cama&#10;&#10;El contenido generado por IA puede ser incorrecto.">
            <a:extLst>
              <a:ext uri="{FF2B5EF4-FFF2-40B4-BE49-F238E27FC236}">
                <a16:creationId xmlns:a16="http://schemas.microsoft.com/office/drawing/2014/main" id="{BABC9A31-F2C3-4E25-949D-18DC44B9B0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72" y="1893269"/>
            <a:ext cx="3768650" cy="28266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EF99EC1-C460-4B0C-BC09-3A602C885C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849" y="1828250"/>
            <a:ext cx="2470381" cy="32940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9F140D0-15B9-405E-8E24-2857933215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863" y="1828250"/>
            <a:ext cx="2411270" cy="32152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67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582333" y="302678"/>
            <a:ext cx="91920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r>
              <a:rPr lang="es-ES" sz="1400" dirty="0">
                <a:effectLst>
                  <a:outerShdw blurRad="50800" dist="38100" dir="5400000" algn="t">
                    <a:srgbClr val="000000">
                      <a:alpha val="40000"/>
                    </a:srgbClr>
                  </a:outerShdw>
                </a:effectLst>
              </a:rPr>
              <a:t>“MEJORAMIENTO Y AMPLIACIÓN DE LOS SISTEMAS DE AGUA POTABLE E INSTALACIÓN DEL SISTEMA DE ALCANTARILLADO SANITARIO PARA LOS CENTROS POBLADOS DE HUANCHAQUITO ALTO-EL TRÓPICO-HUANCHACO-TRUJILLO”</a:t>
            </a:r>
            <a:endParaRPr lang="es-PE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74461D-9613-448F-9274-66A44BD50611}"/>
              </a:ext>
            </a:extLst>
          </p:cNvPr>
          <p:cNvSpPr txBox="1"/>
          <p:nvPr/>
        </p:nvSpPr>
        <p:spPr>
          <a:xfrm>
            <a:off x="3928316" y="5907183"/>
            <a:ext cx="453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Montaje de bomba 50HP cámara Húmeda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7B73D5-8439-4177-BF35-25AE7981F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57" y="1517117"/>
            <a:ext cx="3686342" cy="424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76AB72C-8D32-4F40-85D0-699CE16C3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333" y="1517117"/>
            <a:ext cx="3180597" cy="424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5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24" name="Rectángulo: esquinas diagonales cortadas 23">
            <a:extLst>
              <a:ext uri="{FF2B5EF4-FFF2-40B4-BE49-F238E27FC236}">
                <a16:creationId xmlns:a16="http://schemas.microsoft.com/office/drawing/2014/main" id="{BD6F6F26-507F-4399-B24B-15B65EF354E1}"/>
              </a:ext>
            </a:extLst>
          </p:cNvPr>
          <p:cNvSpPr/>
          <p:nvPr/>
        </p:nvSpPr>
        <p:spPr>
          <a:xfrm>
            <a:off x="2414458" y="1521459"/>
            <a:ext cx="7200000" cy="79912"/>
          </a:xfrm>
          <a:prstGeom prst="snip2Diag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FFAF61B4-3687-4D8A-823F-F90880574040}"/>
              </a:ext>
            </a:extLst>
          </p:cNvPr>
          <p:cNvSpPr txBox="1">
            <a:spLocks/>
          </p:cNvSpPr>
          <p:nvPr/>
        </p:nvSpPr>
        <p:spPr>
          <a:xfrm>
            <a:off x="2999795" y="802571"/>
            <a:ext cx="5894011" cy="6174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CLIENTES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6B23527-C85A-40CD-AEF2-A71D0AFEE1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34" b="32256"/>
          <a:stretch/>
        </p:blipFill>
        <p:spPr>
          <a:xfrm>
            <a:off x="6552493" y="1807529"/>
            <a:ext cx="2857500" cy="120330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63BE426-A6E3-43F5-9479-F724F6D388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82" y="1862737"/>
            <a:ext cx="2166547" cy="10572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9A61355-92F9-41E7-B79A-698AA63C59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48" y="3269999"/>
            <a:ext cx="2200275" cy="10477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B8C3C21-1B7D-4803-B1E0-2BA122A4D5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502" y="3447244"/>
            <a:ext cx="2466087" cy="62145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FE7DC44-4020-449F-B277-40838D0DAC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840" y="3306504"/>
            <a:ext cx="2052502" cy="97474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BB7A2358-D2C7-4B0F-AC99-83686D189A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866" y="4772508"/>
            <a:ext cx="2052503" cy="480286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C745DF9-983B-4815-BD2E-F90982A7F0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4" y="4403817"/>
            <a:ext cx="1905000" cy="9048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BE95B3E-2003-4E37-99C7-9A18B10EBC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857" y="1814581"/>
            <a:ext cx="1008037" cy="117213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9F74E0D-17DB-418D-9FA3-BD7A1DA375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224" y="3391203"/>
            <a:ext cx="1408670" cy="88041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75D7FE-23B1-44E9-A7C1-5E96753235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307" y="1928891"/>
            <a:ext cx="2162477" cy="971686"/>
          </a:xfrm>
          <a:prstGeom prst="rect">
            <a:avLst/>
          </a:prstGeom>
        </p:spPr>
      </p:pic>
      <p:pic>
        <p:nvPicPr>
          <p:cNvPr id="1026" name="Picture 2" descr="EPS GRAU S.A">
            <a:extLst>
              <a:ext uri="{FF2B5EF4-FFF2-40B4-BE49-F238E27FC236}">
                <a16:creationId xmlns:a16="http://schemas.microsoft.com/office/drawing/2014/main" id="{61774A09-5427-4D9F-A903-B7491F81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88" y="4538060"/>
            <a:ext cx="2341313" cy="94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utsche Gesellschaft für Internationale Zusammenarbeit (GIZ) GmbH on  behalf of the German Federal Ministry for Economic Cooperation and  Development (BMZ) | socialprotection.org">
            <a:extLst>
              <a:ext uri="{FF2B5EF4-FFF2-40B4-BE49-F238E27FC236}">
                <a16:creationId xmlns:a16="http://schemas.microsoft.com/office/drawing/2014/main" id="{75F52590-9501-4B14-A9A2-45551E094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59" b="89706" l="5676" r="94865">
                        <a14:foregroundMark x1="7297" y1="23529" x2="7568" y2="26471"/>
                        <a14:foregroundMark x1="7838" y1="61765" x2="8378" y2="66912"/>
                        <a14:foregroundMark x1="10811" y1="61029" x2="11081" y2="63235"/>
                        <a14:foregroundMark x1="13243" y1="59559" x2="13784" y2="64706"/>
                        <a14:foregroundMark x1="15946" y1="58088" x2="16757" y2="61765"/>
                        <a14:foregroundMark x1="18108" y1="61029" x2="19459" y2="63235"/>
                        <a14:foregroundMark x1="21081" y1="59559" x2="22162" y2="63971"/>
                        <a14:foregroundMark x1="23784" y1="61765" x2="25946" y2="66176"/>
                        <a14:foregroundMark x1="27297" y1="61765" x2="28378" y2="71324"/>
                        <a14:foregroundMark x1="30811" y1="77206" x2="21081" y2="75735"/>
                        <a14:foregroundMark x1="17027" y1="73529" x2="8649" y2="73529"/>
                        <a14:foregroundMark x1="7027" y1="73529" x2="14054" y2="75000"/>
                        <a14:foregroundMark x1="19189" y1="75000" x2="17297" y2="79412"/>
                        <a14:foregroundMark x1="7297" y1="88235" x2="11622" y2="87500"/>
                        <a14:foregroundMark x1="15405" y1="86765" x2="20000" y2="86765"/>
                        <a14:foregroundMark x1="24865" y1="86765" x2="28649" y2="86029"/>
                        <a14:foregroundMark x1="32973" y1="86029" x2="37838" y2="86765"/>
                        <a14:foregroundMark x1="63514" y1="44853" x2="67297" y2="44853"/>
                        <a14:foregroundMark x1="71081" y1="44853" x2="74324" y2="44853"/>
                        <a14:foregroundMark x1="70541" y1="44118" x2="65135" y2="47794"/>
                        <a14:foregroundMark x1="65405" y1="63971" x2="65405" y2="72059"/>
                        <a14:foregroundMark x1="68108" y1="63971" x2="68108" y2="69853"/>
                        <a14:foregroundMark x1="70541" y1="65441" x2="70541" y2="70588"/>
                        <a14:foregroundMark x1="67838" y1="58824" x2="67838" y2="58824"/>
                        <a14:foregroundMark x1="75676" y1="62500" x2="82432" y2="62500"/>
                        <a14:foregroundMark x1="82432" y1="62500" x2="85946" y2="62500"/>
                        <a14:foregroundMark x1="84324" y1="64706" x2="80541" y2="64706"/>
                        <a14:foregroundMark x1="75676" y1="66176" x2="79730" y2="66176"/>
                        <a14:foregroundMark x1="77297" y1="72794" x2="80541" y2="72794"/>
                        <a14:foregroundMark x1="83514" y1="72059" x2="87027" y2="72794"/>
                        <a14:foregroundMark x1="89189" y1="72794" x2="92973" y2="72794"/>
                        <a14:foregroundMark x1="91081" y1="62500" x2="87027" y2="63971"/>
                        <a14:foregroundMark x1="74865" y1="61765" x2="76486" y2="62500"/>
                        <a14:foregroundMark x1="74595" y1="68382" x2="76216" y2="69853"/>
                        <a14:foregroundMark x1="74865" y1="72059" x2="77027" y2="72059"/>
                        <a14:foregroundMark x1="92973" y1="70588" x2="93784" y2="70588"/>
                        <a14:foregroundMark x1="94865" y1="72794" x2="93514" y2="73529"/>
                        <a14:foregroundMark x1="42162" y1="86029" x2="39459" y2="86029"/>
                        <a14:foregroundMark x1="42973" y1="83088" x2="40270" y2="86029"/>
                        <a14:foregroundMark x1="32432" y1="86765" x2="26216" y2="88235"/>
                        <a14:foregroundMark x1="29189" y1="86029" x2="21351" y2="83824"/>
                        <a14:foregroundMark x1="22973" y1="86765" x2="19730" y2="88235"/>
                        <a14:foregroundMark x1="17838" y1="87500" x2="12703" y2="87500"/>
                        <a14:foregroundMark x1="10270" y1="84559" x2="5676" y2="84559"/>
                        <a14:foregroundMark x1="8108" y1="56618" x2="8919" y2="57353"/>
                        <a14:foregroundMark x1="12973" y1="58824" x2="16486" y2="58824"/>
                        <a14:foregroundMark x1="19189" y1="58824" x2="20000" y2="59559"/>
                        <a14:foregroundMark x1="62703" y1="43382" x2="63514" y2="44118"/>
                        <a14:foregroundMark x1="64054" y1="42647" x2="66757" y2="42647"/>
                        <a14:foregroundMark x1="68378" y1="44118" x2="70000" y2="44118"/>
                        <a14:foregroundMark x1="72432" y1="44118" x2="73243" y2="44118"/>
                        <a14:foregroundMark x1="70000" y1="44118" x2="71892" y2="44118"/>
                        <a14:foregroundMark x1="70811" y1="43382" x2="73784" y2="43382"/>
                        <a14:foregroundMark x1="68919" y1="44118" x2="69730" y2="44118"/>
                        <a14:foregroundMark x1="81081" y1="72059" x2="82432" y2="72059"/>
                        <a14:foregroundMark x1="27568" y1="59559" x2="27568" y2="63971"/>
                        <a14:foregroundMark x1="27297" y1="58088" x2="25405" y2="58088"/>
                        <a14:foregroundMark x1="9730" y1="56618" x2="8649" y2="56618"/>
                        <a14:foregroundMark x1="7297" y1="66176" x2="7297" y2="66176"/>
                        <a14:foregroundMark x1="7297" y1="66176" x2="7297" y2="66176"/>
                        <a14:foregroundMark x1="7027" y1="66176" x2="7027" y2="66176"/>
                        <a14:foregroundMark x1="7027" y1="66912" x2="8919" y2="68382"/>
                        <a14:foregroundMark x1="7568" y1="63235" x2="7027" y2="58088"/>
                        <a14:foregroundMark x1="7568" y1="73529" x2="10270" y2="77206"/>
                        <a14:foregroundMark x1="70811" y1="72059" x2="70811" y2="72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866" y="5753681"/>
            <a:ext cx="2461792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E32C57B-6A99-4854-B28B-4CC19325B7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22029" y="4518248"/>
            <a:ext cx="2341313" cy="12018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566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7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50" accel="5000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5FA69A14-602F-452D-9C3A-70453178AE88}"/>
              </a:ext>
            </a:extLst>
          </p:cNvPr>
          <p:cNvSpPr txBox="1">
            <a:spLocks/>
          </p:cNvSpPr>
          <p:nvPr/>
        </p:nvSpPr>
        <p:spPr>
          <a:xfrm>
            <a:off x="1122914" y="841456"/>
            <a:ext cx="4868997" cy="7583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900" b="1" dirty="0">
                <a:solidFill>
                  <a:srgbClr val="0070C0"/>
                </a:solidFill>
                <a:latin typeface="Bahnschrift" panose="020B0502040204020203" pitchFamily="34" charset="0"/>
              </a:rPr>
              <a:t>¿QUIENES SOMOS?</a:t>
            </a:r>
          </a:p>
        </p:txBody>
      </p:sp>
      <p:sp>
        <p:nvSpPr>
          <p:cNvPr id="24" name="Rectángulo: esquinas diagonales cortadas 23">
            <a:extLst>
              <a:ext uri="{FF2B5EF4-FFF2-40B4-BE49-F238E27FC236}">
                <a16:creationId xmlns:a16="http://schemas.microsoft.com/office/drawing/2014/main" id="{BD6F6F26-507F-4399-B24B-15B65EF354E1}"/>
              </a:ext>
            </a:extLst>
          </p:cNvPr>
          <p:cNvSpPr/>
          <p:nvPr/>
        </p:nvSpPr>
        <p:spPr>
          <a:xfrm>
            <a:off x="1671911" y="1599827"/>
            <a:ext cx="4424089" cy="87206"/>
          </a:xfrm>
          <a:prstGeom prst="snip2Diag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F963646-2637-4C2B-AAD4-D40BFC683F6F}"/>
              </a:ext>
            </a:extLst>
          </p:cNvPr>
          <p:cNvSpPr txBox="1"/>
          <p:nvPr/>
        </p:nvSpPr>
        <p:spPr>
          <a:xfrm>
            <a:off x="1669830" y="1781858"/>
            <a:ext cx="4525503" cy="3754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indent="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/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es-ES" sz="1400" dirty="0"/>
              <a:t>OBRICOM YPK S.A., es una empresa peruana de consultores y ejecutores dentro de la Ingeniería eléctrica, electrónica y civil en sus diferentes especialidades, dedicado a proyectos y ejecución de obras saneamiento, automatización y mecánica eléctrica, mantenimiento de equipamientos eléctricos y instrumentación, venta de instrumentos y sistema </a:t>
            </a:r>
            <a:r>
              <a:rPr lang="es-ES" sz="1400" dirty="0" err="1"/>
              <a:t>Scada</a:t>
            </a:r>
            <a:r>
              <a:rPr lang="es-ES" sz="1400" dirty="0"/>
              <a:t>.</a:t>
            </a:r>
          </a:p>
          <a:p>
            <a:r>
              <a:rPr lang="es-ES" sz="1400" dirty="0"/>
              <a:t>Contamos con una experiencia de 10 años en servicios de </a:t>
            </a:r>
            <a:r>
              <a:rPr lang="es-ES" sz="1400" dirty="0" err="1"/>
              <a:t>ingenieria</a:t>
            </a:r>
            <a:r>
              <a:rPr lang="es-ES" sz="1400" dirty="0"/>
              <a:t>, construcción, consultoría y mantenimiento en las áreas de electricidad, electrónica mecánica y civil, satisfaciendo las necesidades de nuestros clientes, ofreciendo soluciones ideales en el campo de la automatización, construcción para el sector agua y saneamiento e industrial.</a:t>
            </a:r>
          </a:p>
          <a:p>
            <a:r>
              <a:rPr lang="es-ES" sz="1400" dirty="0"/>
              <a:t>Brindamos soporte de acuerdo a la normativa vigente, a fin de que la alianza estratégica con nuestros clientes se traduzca en eficiencia y diferenciada calidad de servicio.</a:t>
            </a:r>
          </a:p>
        </p:txBody>
      </p:sp>
      <p:sp>
        <p:nvSpPr>
          <p:cNvPr id="9" name="Rectángulo: esquinas diagonales cortadas 8">
            <a:extLst>
              <a:ext uri="{FF2B5EF4-FFF2-40B4-BE49-F238E27FC236}">
                <a16:creationId xmlns:a16="http://schemas.microsoft.com/office/drawing/2014/main" id="{CD1E7908-CAA3-4A8A-89D7-93D7FC1DF0D6}"/>
              </a:ext>
            </a:extLst>
          </p:cNvPr>
          <p:cNvSpPr/>
          <p:nvPr/>
        </p:nvSpPr>
        <p:spPr>
          <a:xfrm>
            <a:off x="1694459" y="5435553"/>
            <a:ext cx="4401542" cy="100683"/>
          </a:xfrm>
          <a:prstGeom prst="snip2Diag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79A2B37-38F6-4BE2-AB89-C200966C5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312" y="1532894"/>
            <a:ext cx="4966676" cy="39026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874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>
        <p:fad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 animBg="1"/>
      <p:bldP spid="11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93E9E891-58D9-496C-99D4-8A4A6A59E54E}"/>
              </a:ext>
            </a:extLst>
          </p:cNvPr>
          <p:cNvSpPr txBox="1">
            <a:spLocks/>
          </p:cNvSpPr>
          <p:nvPr/>
        </p:nvSpPr>
        <p:spPr>
          <a:xfrm>
            <a:off x="2719411" y="2102432"/>
            <a:ext cx="6753178" cy="17948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0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PROYECTOS Y OBRAS </a:t>
            </a:r>
          </a:p>
        </p:txBody>
      </p:sp>
    </p:spTree>
    <p:extLst>
      <p:ext uri="{BB962C8B-B14F-4D97-AF65-F5344CB8AC3E}">
        <p14:creationId xmlns:p14="http://schemas.microsoft.com/office/powerpoint/2010/main" val="30614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22" name="Rectángulo: esquinas diagonales cortadas 21">
            <a:extLst>
              <a:ext uri="{FF2B5EF4-FFF2-40B4-BE49-F238E27FC236}">
                <a16:creationId xmlns:a16="http://schemas.microsoft.com/office/drawing/2014/main" id="{359CADC8-AB9C-415B-831A-6D835B791CC9}"/>
              </a:ext>
            </a:extLst>
          </p:cNvPr>
          <p:cNvSpPr/>
          <p:nvPr/>
        </p:nvSpPr>
        <p:spPr>
          <a:xfrm>
            <a:off x="2162286" y="1269106"/>
            <a:ext cx="7200000" cy="64800"/>
          </a:xfrm>
          <a:prstGeom prst="snip2DiagRect">
            <a:avLst/>
          </a:prstGeom>
          <a:solidFill>
            <a:schemeClr val="accent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70B815-9B55-4A6C-A92E-340AE86291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4" t="21016" r="13276" b="5991"/>
          <a:stretch/>
        </p:blipFill>
        <p:spPr>
          <a:xfrm>
            <a:off x="733457" y="2577954"/>
            <a:ext cx="2280703" cy="360054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E9301A7-261F-46C2-8748-5C52E0D64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266" y="2553369"/>
            <a:ext cx="2748067" cy="366409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57ABED0-D932-4FA1-A371-6DA772F71F71}"/>
              </a:ext>
            </a:extLst>
          </p:cNvPr>
          <p:cNvSpPr txBox="1"/>
          <p:nvPr/>
        </p:nvSpPr>
        <p:spPr>
          <a:xfrm>
            <a:off x="733457" y="1630191"/>
            <a:ext cx="623797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285750" indent="-285750" algn="just">
              <a:buFont typeface="Wingdings" panose="05000000000000000000" pitchFamily="2" charset="2"/>
              <a:buChar char="Ø"/>
              <a:defRPr sz="1600"/>
            </a:lvl1pPr>
          </a:lstStyle>
          <a:p>
            <a:r>
              <a:rPr lang="es-ES" dirty="0"/>
              <a:t>CONTRATANTE: COMPANY ESTRUCTURAS Y CONSTRUCCIÓN S.R.L </a:t>
            </a:r>
          </a:p>
          <a:p>
            <a:r>
              <a:rPr lang="es-ES" dirty="0"/>
              <a:t>CLIENTE: EPS SEDACAJ S.A.</a:t>
            </a:r>
          </a:p>
          <a:p>
            <a:r>
              <a:rPr lang="es-ES" dirty="0"/>
              <a:t>LUGAR: CAJAMARCA</a:t>
            </a:r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FDEC1E-179D-4840-A9BE-015ABC027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048" y="2488596"/>
            <a:ext cx="2767426" cy="3689901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99EC3D6-FA3E-457C-9007-59DD9A9BC659}"/>
              </a:ext>
            </a:extLst>
          </p:cNvPr>
          <p:cNvSpPr txBox="1"/>
          <p:nvPr/>
        </p:nvSpPr>
        <p:spPr>
          <a:xfrm>
            <a:off x="6971427" y="1568640"/>
            <a:ext cx="2390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b="1" dirty="0">
                <a:solidFill>
                  <a:srgbClr val="0070C0"/>
                </a:solidFill>
              </a:rPr>
              <a:t>(AÑO -2018)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BE1ED94-E5BC-4DC0-8433-2B9E30ECB23D}"/>
              </a:ext>
            </a:extLst>
          </p:cNvPr>
          <p:cNvSpPr txBox="1"/>
          <p:nvPr/>
        </p:nvSpPr>
        <p:spPr>
          <a:xfrm>
            <a:off x="3404589" y="707573"/>
            <a:ext cx="5891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AUTOMATIZACIÓN PTAP PORTATIL DE 100L/S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61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3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22" name="Rectángulo: esquinas diagonales cortadas 21">
            <a:extLst>
              <a:ext uri="{FF2B5EF4-FFF2-40B4-BE49-F238E27FC236}">
                <a16:creationId xmlns:a16="http://schemas.microsoft.com/office/drawing/2014/main" id="{359CADC8-AB9C-415B-831A-6D835B791CC9}"/>
              </a:ext>
            </a:extLst>
          </p:cNvPr>
          <p:cNvSpPr/>
          <p:nvPr/>
        </p:nvSpPr>
        <p:spPr>
          <a:xfrm>
            <a:off x="2387824" y="1236052"/>
            <a:ext cx="7200000" cy="648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10DE98A0-1027-4504-8BF5-CEBCA4944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250" y="1896442"/>
            <a:ext cx="2970466" cy="39606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5D54540-ED40-432A-BA7C-91E74C3D47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" t="3624" r="9553" b="3148"/>
          <a:stretch/>
        </p:blipFill>
        <p:spPr>
          <a:xfrm>
            <a:off x="5081269" y="1896442"/>
            <a:ext cx="2672748" cy="396062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0F07DF6-AF20-4AC6-B38D-135D84A7BF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2" t="16443" r="3948" b="7917"/>
          <a:stretch/>
        </p:blipFill>
        <p:spPr>
          <a:xfrm>
            <a:off x="181063" y="2292573"/>
            <a:ext cx="4465283" cy="2970441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23FE5E04-438D-4384-85A2-BE1D8CAC2896}"/>
              </a:ext>
            </a:extLst>
          </p:cNvPr>
          <p:cNvSpPr txBox="1"/>
          <p:nvPr/>
        </p:nvSpPr>
        <p:spPr>
          <a:xfrm>
            <a:off x="3399155" y="553008"/>
            <a:ext cx="41734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AUTOMATIZACIÓN SCADA-PTAP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16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E5947DD-2038-44F6-936A-841A0AB65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775" y="2511403"/>
            <a:ext cx="4121568" cy="309117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369F08D-736F-4E52-A5C4-FD68F8B03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8" y="2279336"/>
            <a:ext cx="2684451" cy="357926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0B54CC5-C235-44A0-93F7-0A5B7819C3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609" y="2455063"/>
            <a:ext cx="4303749" cy="322781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342031C-E164-4E3E-A852-CE950024CBAE}"/>
              </a:ext>
            </a:extLst>
          </p:cNvPr>
          <p:cNvSpPr txBox="1"/>
          <p:nvPr/>
        </p:nvSpPr>
        <p:spPr>
          <a:xfrm>
            <a:off x="2373439" y="320522"/>
            <a:ext cx="940991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sz="1400" dirty="0"/>
              <a:t>MEJORAMIENTO DE CONTROL DEL ALMACENAMIENTO Y DISTRIBUCIÓN EN LOS SECTORES OPERACIONALES </a:t>
            </a:r>
            <a:r>
              <a:rPr lang="es-ES" sz="1400" dirty="0" err="1"/>
              <a:t>Nº</a:t>
            </a:r>
            <a:r>
              <a:rPr lang="es-ES" sz="1400" dirty="0"/>
              <a:t> 02, 03 Y 06 DE LA SEDE CENTRAL DE EMAPA SAN MARTÍN S.A. EN LA REGIÓN SAN MARTÍN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9F6C919-AFA5-4EED-B6CD-47F098CB3F61}"/>
              </a:ext>
            </a:extLst>
          </p:cNvPr>
          <p:cNvSpPr txBox="1"/>
          <p:nvPr/>
        </p:nvSpPr>
        <p:spPr>
          <a:xfrm>
            <a:off x="640014" y="1245266"/>
            <a:ext cx="104142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285750" indent="-285750" algn="just">
              <a:buFont typeface="Wingdings" panose="05000000000000000000" pitchFamily="2" charset="2"/>
              <a:buChar char="Ø"/>
              <a:defRPr sz="1600"/>
            </a:lvl1pPr>
          </a:lstStyle>
          <a:p>
            <a:r>
              <a:rPr lang="es-ES" dirty="0"/>
              <a:t>CONTRATISTA: EMAPA SAN MARTÍN S.A.</a:t>
            </a:r>
          </a:p>
          <a:p>
            <a:r>
              <a:rPr lang="es-ES" dirty="0"/>
              <a:t>OBRA: MEJORAMIENTO DE CONTROL DEL ALMACENAMIENTO Y DISTRIBUCIÓN EN LOS SECTORES OPERACIONALES </a:t>
            </a:r>
            <a:r>
              <a:rPr lang="es-ES" dirty="0" err="1"/>
              <a:t>Nº</a:t>
            </a:r>
            <a:r>
              <a:rPr lang="es-ES" dirty="0"/>
              <a:t> 02, 03 Y 06 DE LA SEDE CENTRAL DE EMAPA SAN MARTÍN S.A. EN LA REGIÓN SAN MARTÍN</a:t>
            </a:r>
          </a:p>
          <a:p>
            <a:r>
              <a:rPr lang="es-ES" dirty="0"/>
              <a:t>LUGAR: TARAPOTO</a:t>
            </a:r>
          </a:p>
          <a:p>
            <a:endParaRPr lang="es-ES" dirty="0"/>
          </a:p>
        </p:txBody>
      </p:sp>
      <p:sp>
        <p:nvSpPr>
          <p:cNvPr id="12" name="Rectángulo: esquinas diagonales cortadas 11">
            <a:extLst>
              <a:ext uri="{FF2B5EF4-FFF2-40B4-BE49-F238E27FC236}">
                <a16:creationId xmlns:a16="http://schemas.microsoft.com/office/drawing/2014/main" id="{D7EE13B5-B59A-4B48-9815-BCB3DE9113CC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38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8955498-F627-4659-B88B-8437CB91A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102" y="3652706"/>
            <a:ext cx="3933443" cy="29500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54CDD1-986F-40EF-B2F7-6D81FCF656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8" b="17320"/>
          <a:stretch/>
        </p:blipFill>
        <p:spPr>
          <a:xfrm>
            <a:off x="553320" y="1193193"/>
            <a:ext cx="2608471" cy="238424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3027793-90CC-43F4-B0D0-2F602AF154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8" t="16279" r="20675" b="11715"/>
          <a:stretch/>
        </p:blipFill>
        <p:spPr>
          <a:xfrm>
            <a:off x="647185" y="3692917"/>
            <a:ext cx="2143408" cy="28696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2520866-743A-44B9-9386-66B0045BED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6" b="27508"/>
          <a:stretch/>
        </p:blipFill>
        <p:spPr>
          <a:xfrm>
            <a:off x="4601069" y="1157157"/>
            <a:ext cx="2793507" cy="222757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7AC9B2C-32CE-4D80-B95A-DD8FC993B7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547" y="1280211"/>
            <a:ext cx="2793507" cy="20951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9ABBE8F-8DD7-4E2C-B41F-0A17948DCF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9" r="32456" b="21613"/>
          <a:stretch/>
        </p:blipFill>
        <p:spPr>
          <a:xfrm>
            <a:off x="8291698" y="3870828"/>
            <a:ext cx="3120648" cy="1917577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28338259-8544-420D-8199-E54DAE88C9D2}"/>
              </a:ext>
            </a:extLst>
          </p:cNvPr>
          <p:cNvSpPr txBox="1"/>
          <p:nvPr/>
        </p:nvSpPr>
        <p:spPr>
          <a:xfrm>
            <a:off x="2508991" y="78416"/>
            <a:ext cx="9207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MEJORAMIENTO DE CONTROL DEL ALMACENAMIENTO Y DISTRIBUCIÓN EN LOS SECTORES OPERACIONALES </a:t>
            </a:r>
            <a:r>
              <a:rPr lang="es-ES" dirty="0" err="1"/>
              <a:t>Nº</a:t>
            </a:r>
            <a:r>
              <a:rPr lang="es-ES" dirty="0"/>
              <a:t> 02, 03 Y 06 DE LA SEDE CENTRAL DE EMAPA SAN MARTÍN S.A. EN LA REGIÓN SAN MARTÍN</a:t>
            </a:r>
          </a:p>
        </p:txBody>
      </p:sp>
      <p:sp>
        <p:nvSpPr>
          <p:cNvPr id="16" name="Rectángulo: esquinas diagonales cortadas 15">
            <a:extLst>
              <a:ext uri="{FF2B5EF4-FFF2-40B4-BE49-F238E27FC236}">
                <a16:creationId xmlns:a16="http://schemas.microsoft.com/office/drawing/2014/main" id="{743879E8-447D-44DD-812E-54B79989B725}"/>
              </a:ext>
            </a:extLst>
          </p:cNvPr>
          <p:cNvSpPr/>
          <p:nvPr/>
        </p:nvSpPr>
        <p:spPr>
          <a:xfrm>
            <a:off x="2414457" y="959920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432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F018D08-3E0D-4F9A-BDD7-87B0BE5D0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54" y="2338724"/>
            <a:ext cx="2700000" cy="360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2B3DBEE-FB11-4884-A672-0D13DE0FCD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608" y="2338724"/>
            <a:ext cx="2700000" cy="36000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0151FB1-995C-46C4-BAB7-45231EB616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2329026"/>
            <a:ext cx="2700000" cy="360000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B7FA0B6-41C0-4243-860A-CA034988D2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803" y="2318639"/>
            <a:ext cx="2700000" cy="36000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787B49D-3896-4A53-A6B2-D501F21E4B42}"/>
              </a:ext>
            </a:extLst>
          </p:cNvPr>
          <p:cNvSpPr txBox="1"/>
          <p:nvPr/>
        </p:nvSpPr>
        <p:spPr>
          <a:xfrm>
            <a:off x="2837533" y="631370"/>
            <a:ext cx="5108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SERVICIO DE AUTOMATIZACION DE POZO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0B622B0-3E2D-479D-8A89-B40FB62394E6}"/>
              </a:ext>
            </a:extLst>
          </p:cNvPr>
          <p:cNvSpPr txBox="1"/>
          <p:nvPr/>
        </p:nvSpPr>
        <p:spPr>
          <a:xfrm>
            <a:off x="548679" y="1290190"/>
            <a:ext cx="104142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285750" indent="-285750" algn="just">
              <a:buFont typeface="Wingdings" panose="05000000000000000000" pitchFamily="2" charset="2"/>
              <a:buChar char="Ø"/>
              <a:defRPr sz="1600"/>
            </a:lvl1pPr>
          </a:lstStyle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CONTRATANTE: HOUSE BUSSINES SAC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CLIENTE: 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OBRA: INSTALACIÓN DEL SISTEMA DE AGUA POTABLE Y ALCANTARILLADO SANITARIO EN SECTORES VIRGEN DEL SOCORRO, VÍCTOR RAÚL, SOL NACIENTE Y ALEDAÑOS-DISTRITO DE LA ESPERANZA Y HUANCHACO, PZ01,PZ02 Y RESERVORIO, TRUJILLO-LA LIBERTAD.</a:t>
            </a:r>
          </a:p>
        </p:txBody>
      </p:sp>
      <p:sp>
        <p:nvSpPr>
          <p:cNvPr id="14" name="Rectángulo: esquinas diagonales cortadas 13">
            <a:extLst>
              <a:ext uri="{FF2B5EF4-FFF2-40B4-BE49-F238E27FC236}">
                <a16:creationId xmlns:a16="http://schemas.microsoft.com/office/drawing/2014/main" id="{3547A19B-4F2E-488F-AEB4-743811D3A7A1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42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861CDA8-97B2-468A-AEB6-F289C31A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" y="102733"/>
            <a:ext cx="2371458" cy="10572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2FD2B8-2E2E-43BA-A4D9-713342743798}"/>
              </a:ext>
            </a:extLst>
          </p:cNvPr>
          <p:cNvSpPr txBox="1"/>
          <p:nvPr/>
        </p:nvSpPr>
        <p:spPr>
          <a:xfrm>
            <a:off x="2243667" y="235640"/>
            <a:ext cx="91920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PE" sz="1400" i="1" dirty="0"/>
              <a:t>ADQUISICIÓN DE MEDIDOR DE CORRIENTE DE AGUA; EN EL(LA) SISTEMA DE PRODUCCIÓN DE AGUA POTABLE DE LA OFICINA ZONAL DE BELLAVISTA DE EMAPA SAN MARTIN S.A. DISTRITO DE BELLAVISTA, PROVINCIA BELLAVISTA, DEPARTAMENTO SAN MARTIN</a:t>
            </a:r>
            <a:endParaRPr lang="es-ES" sz="1400" dirty="0"/>
          </a:p>
        </p:txBody>
      </p:sp>
      <p:sp>
        <p:nvSpPr>
          <p:cNvPr id="13" name="Rectángulo: esquinas diagonales cortadas 12">
            <a:extLst>
              <a:ext uri="{FF2B5EF4-FFF2-40B4-BE49-F238E27FC236}">
                <a16:creationId xmlns:a16="http://schemas.microsoft.com/office/drawing/2014/main" id="{E0B12F89-0A58-40BD-8E32-60FE026E8A76}"/>
              </a:ext>
            </a:extLst>
          </p:cNvPr>
          <p:cNvSpPr/>
          <p:nvPr/>
        </p:nvSpPr>
        <p:spPr>
          <a:xfrm>
            <a:off x="2414457" y="1129181"/>
            <a:ext cx="7200000" cy="54000"/>
          </a:xfrm>
          <a:prstGeom prst="snip2Diag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F4F8883-098F-4369-8B08-14880BD3D55F}"/>
              </a:ext>
            </a:extLst>
          </p:cNvPr>
          <p:cNvSpPr txBox="1"/>
          <p:nvPr/>
        </p:nvSpPr>
        <p:spPr>
          <a:xfrm>
            <a:off x="690814" y="1285788"/>
            <a:ext cx="104142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285750" indent="-285750" algn="just">
              <a:buFont typeface="Wingdings" panose="05000000000000000000" pitchFamily="2" charset="2"/>
              <a:buChar char="Ø"/>
              <a:defRPr sz="1600"/>
            </a:lvl1pPr>
          </a:lstStyle>
          <a:p>
            <a:r>
              <a:rPr lang="es-ES" dirty="0"/>
              <a:t>CONTRATISTA: EMAPA SAN MARTÍN S.A.</a:t>
            </a:r>
          </a:p>
          <a:p>
            <a:pPr algn="l"/>
            <a:r>
              <a:rPr lang="es-PE" i="1" dirty="0"/>
              <a:t>OBRA: ADQUISICIÓN DE MEDIDOR DE CORRIENTE DE AGUA; EN EL(LA) SISTEMA DE PRODUCCIÓN DE AGUA POTABLE DE LA OFICINA ZONAL DE BELLAVISTA DE EMAPA SAN MARTIN S.A. DISTRITO DE BELLAVISTA, PROVINCIA BELLAVISTA, DEPARTAMENTO SAN MARTIN</a:t>
            </a:r>
            <a:endParaRPr lang="es-ES" dirty="0"/>
          </a:p>
          <a:p>
            <a:r>
              <a:rPr lang="es-ES" dirty="0"/>
              <a:t>LUGAR: TARAPOTO</a:t>
            </a:r>
          </a:p>
          <a:p>
            <a:r>
              <a:rPr lang="es-ES" dirty="0"/>
              <a:t>AÑO: 2023</a:t>
            </a:r>
          </a:p>
          <a:p>
            <a:endParaRPr lang="es-E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922D1EE-A0C5-4855-8A7D-DFE6F4725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02" y="2768600"/>
            <a:ext cx="5017135" cy="322759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CC3832D-410A-470C-A251-9DFB05B553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784" y="2562754"/>
            <a:ext cx="4571365" cy="3433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14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866</Words>
  <Application>Microsoft Office PowerPoint</Application>
  <PresentationFormat>Panorámica</PresentationFormat>
  <Paragraphs>59</Paragraphs>
  <Slides>18</Slides>
  <Notes>0</Notes>
  <HiddenSlides>0</HiddenSlides>
  <MMClips>1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  <vt:variant>
        <vt:lpstr>Presentaciones personalizadas</vt:lpstr>
      </vt:variant>
      <vt:variant>
        <vt:i4>1</vt:i4>
      </vt:variant>
    </vt:vector>
  </HeadingPairs>
  <TitlesOfParts>
    <vt:vector size="27" baseType="lpstr">
      <vt:lpstr>Arial</vt:lpstr>
      <vt:lpstr>Arial Black</vt:lpstr>
      <vt:lpstr>Arial Rounded MT Bold</vt:lpstr>
      <vt:lpstr>Bahnschrift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personalizada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</dc:creator>
  <cp:lastModifiedBy>USUARIO</cp:lastModifiedBy>
  <cp:revision>188</cp:revision>
  <dcterms:created xsi:type="dcterms:W3CDTF">2020-08-13T14:02:30Z</dcterms:created>
  <dcterms:modified xsi:type="dcterms:W3CDTF">2026-07-22T19:54:49Z</dcterms:modified>
</cp:coreProperties>
</file>